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 id="2147483713" r:id="rId6"/>
    <p:sldMasterId id="2147483744" r:id="rId7"/>
  </p:sldMasterIdLst>
  <p:notesMasterIdLst>
    <p:notesMasterId r:id="rId24"/>
  </p:notesMasterIdLst>
  <p:sldIdLst>
    <p:sldId id="256" r:id="rId8"/>
    <p:sldId id="2076137570" r:id="rId9"/>
    <p:sldId id="2076137297" r:id="rId10"/>
    <p:sldId id="3698" r:id="rId11"/>
    <p:sldId id="257" r:id="rId12"/>
    <p:sldId id="2076137572" r:id="rId13"/>
    <p:sldId id="2076137574" r:id="rId14"/>
    <p:sldId id="2076137573" r:id="rId15"/>
    <p:sldId id="2076137576" r:id="rId16"/>
    <p:sldId id="2076136260" r:id="rId17"/>
    <p:sldId id="262" r:id="rId18"/>
    <p:sldId id="2076137577" r:id="rId19"/>
    <p:sldId id="4690" r:id="rId20"/>
    <p:sldId id="2076137575" r:id="rId21"/>
    <p:sldId id="2076137579" r:id="rId22"/>
    <p:sldId id="2076137578" r:id="rId2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543CE811-DBAC-45AA-9FE8-C255FE6C1395}">
          <p14:sldIdLst>
            <p14:sldId id="256"/>
            <p14:sldId id="2076137570"/>
            <p14:sldId id="2076137297"/>
            <p14:sldId id="3698"/>
            <p14:sldId id="257"/>
            <p14:sldId id="2076137572"/>
            <p14:sldId id="2076137574"/>
            <p14:sldId id="2076137573"/>
            <p14:sldId id="2076137576"/>
            <p14:sldId id="2076136260"/>
            <p14:sldId id="262"/>
            <p14:sldId id="2076137577"/>
          </p14:sldIdLst>
        </p14:section>
        <p14:section name="Appendix" id="{C873FA3A-9762-45C7-9AD3-CC18A5745134}">
          <p14:sldIdLst>
            <p14:sldId id="4690"/>
            <p14:sldId id="2076137575"/>
            <p14:sldId id="2076137579"/>
            <p14:sldId id="20761375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AFCEAC-6ACA-D681-0162-E5D0F44E6104}" name="Matthew Burrows" initials="MB" userId="S::mattbu@microsoft.com::2444140c-5f3f-4d05-8e68-7b11dfc921c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Burrows" initials="MB" lastIdx="4" clrIdx="0">
    <p:extLst>
      <p:ext uri="{19B8F6BF-5375-455C-9EA6-DF929625EA0E}">
        <p15:presenceInfo xmlns:p15="http://schemas.microsoft.com/office/powerpoint/2012/main" userId="S::mattbu@microsoft.com::2444140c-5f3f-4d05-8e68-7b11dfc921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95C3EA-BF9F-B3DF-0152-073F76429692}" v="4" dt="2020-03-24T01:03:13.771"/>
    <p1510:client id="{F0C3B539-9542-4D56-9EDE-8FB949FEDCF4}" v="148" dt="2020-03-24T00:33:59.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1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BA5CE39-8801-4EB7-AE54-BE419648FBEF}" type="datetimeFigureOut">
              <a:rPr lang="en-US" smtClean="0"/>
              <a:t>6/25/2020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0D66D5F-0566-4011-ABFD-8B4F303C3330}" type="slidenum">
              <a:rPr lang="en-US" smtClean="0"/>
              <a:t>‹#›</a:t>
            </a:fld>
            <a:endParaRPr lang="en-US"/>
          </a:p>
        </p:txBody>
      </p:sp>
    </p:spTree>
    <p:extLst>
      <p:ext uri="{BB962C8B-B14F-4D97-AF65-F5344CB8AC3E}">
        <p14:creationId xmlns:p14="http://schemas.microsoft.com/office/powerpoint/2010/main" val="242811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allscripts-partner-professional-services-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D66D5F-0566-4011-ABFD-8B4F303C3330}" type="slidenum">
              <a:rPr lang="en-US" smtClean="0"/>
              <a:t>2</a:t>
            </a:fld>
            <a:endParaRPr lang="en-US"/>
          </a:p>
        </p:txBody>
      </p:sp>
    </p:spTree>
    <p:extLst>
      <p:ext uri="{BB962C8B-B14F-4D97-AF65-F5344CB8AC3E}">
        <p14:creationId xmlns:p14="http://schemas.microsoft.com/office/powerpoint/2010/main" val="858742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6/25/2020 5:23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11</a:t>
            </a:fld>
            <a:endParaRPr lang="en-US">
              <a:solidFill>
                <a:prstClr val="black"/>
              </a:solidFill>
              <a:latin typeface="Segoe UI" pitchFamily="34" charset="0"/>
            </a:endParaRPr>
          </a:p>
        </p:txBody>
      </p:sp>
    </p:spTree>
    <p:extLst>
      <p:ext uri="{BB962C8B-B14F-4D97-AF65-F5344CB8AC3E}">
        <p14:creationId xmlns:p14="http://schemas.microsoft.com/office/powerpoint/2010/main" val="3525836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endParaRPr lang="en-US">
              <a:latin typeface="Segoe UI"/>
            </a:endParaRPr>
          </a:p>
        </p:txBody>
      </p:sp>
      <p:sp>
        <p:nvSpPr>
          <p:cNvPr id="4" name="Slide Number Placeholder 3"/>
          <p:cNvSpPr>
            <a:spLocks noGrp="1"/>
          </p:cNvSpPr>
          <p:nvPr>
            <p:ph type="sldNum" sz="quarter" idx="5"/>
          </p:nvPr>
        </p:nvSpPr>
        <p:spPr/>
        <p:txBody>
          <a:bodyPr/>
          <a:lstStyle/>
          <a:p>
            <a:fld id="{22FDFCFA-DD71-46F8-9132-7E59622DD846}" type="slidenum">
              <a:rPr lang="en-US" smtClean="0"/>
              <a:t>13</a:t>
            </a:fld>
            <a:endParaRPr lang="en-US"/>
          </a:p>
        </p:txBody>
      </p:sp>
    </p:spTree>
    <p:extLst>
      <p:ext uri="{BB962C8B-B14F-4D97-AF65-F5344CB8AC3E}">
        <p14:creationId xmlns:p14="http://schemas.microsoft.com/office/powerpoint/2010/main" val="380545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endParaRPr lang="en-US">
              <a:latin typeface="Segoe UI"/>
            </a:endParaRPr>
          </a:p>
        </p:txBody>
      </p:sp>
      <p:sp>
        <p:nvSpPr>
          <p:cNvPr id="4" name="Slide Number Placeholder 3"/>
          <p:cNvSpPr>
            <a:spLocks noGrp="1"/>
          </p:cNvSpPr>
          <p:nvPr>
            <p:ph type="sldNum" sz="quarter" idx="5"/>
          </p:nvPr>
        </p:nvSpPr>
        <p:spPr/>
        <p:txBody>
          <a:bodyPr/>
          <a:lstStyle/>
          <a:p>
            <a:fld id="{22FDFCFA-DD71-46F8-9132-7E59622DD846}" type="slidenum">
              <a:rPr lang="en-US" smtClean="0"/>
              <a:t>14</a:t>
            </a:fld>
            <a:endParaRPr lang="en-US"/>
          </a:p>
        </p:txBody>
      </p:sp>
    </p:spTree>
    <p:extLst>
      <p:ext uri="{BB962C8B-B14F-4D97-AF65-F5344CB8AC3E}">
        <p14:creationId xmlns:p14="http://schemas.microsoft.com/office/powerpoint/2010/main" val="3891609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endParaRPr lang="en-US">
              <a:latin typeface="Segoe UI"/>
            </a:endParaRPr>
          </a:p>
        </p:txBody>
      </p:sp>
      <p:sp>
        <p:nvSpPr>
          <p:cNvPr id="4" name="Slide Number Placeholder 3"/>
          <p:cNvSpPr>
            <a:spLocks noGrp="1"/>
          </p:cNvSpPr>
          <p:nvPr>
            <p:ph type="sldNum" sz="quarter" idx="5"/>
          </p:nvPr>
        </p:nvSpPr>
        <p:spPr/>
        <p:txBody>
          <a:bodyPr/>
          <a:lstStyle/>
          <a:p>
            <a:fld id="{22FDFCFA-DD71-46F8-9132-7E59622DD846}" type="slidenum">
              <a:rPr lang="en-US" smtClean="0"/>
              <a:t>15</a:t>
            </a:fld>
            <a:endParaRPr lang="en-US"/>
          </a:p>
        </p:txBody>
      </p:sp>
    </p:spTree>
    <p:extLst>
      <p:ext uri="{BB962C8B-B14F-4D97-AF65-F5344CB8AC3E}">
        <p14:creationId xmlns:p14="http://schemas.microsoft.com/office/powerpoint/2010/main" val="3403807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endParaRPr lang="en-US">
              <a:latin typeface="Segoe UI"/>
            </a:endParaRPr>
          </a:p>
        </p:txBody>
      </p:sp>
      <p:sp>
        <p:nvSpPr>
          <p:cNvPr id="4" name="Slide Number Placeholder 3"/>
          <p:cNvSpPr>
            <a:spLocks noGrp="1"/>
          </p:cNvSpPr>
          <p:nvPr>
            <p:ph type="sldNum" sz="quarter" idx="5"/>
          </p:nvPr>
        </p:nvSpPr>
        <p:spPr/>
        <p:txBody>
          <a:bodyPr/>
          <a:lstStyle/>
          <a:p>
            <a:fld id="{22FDFCFA-DD71-46F8-9132-7E59622DD846}" type="slidenum">
              <a:rPr lang="en-US" smtClean="0"/>
              <a:t>16</a:t>
            </a:fld>
            <a:endParaRPr lang="en-US"/>
          </a:p>
        </p:txBody>
      </p:sp>
    </p:spTree>
    <p:extLst>
      <p:ext uri="{BB962C8B-B14F-4D97-AF65-F5344CB8AC3E}">
        <p14:creationId xmlns:p14="http://schemas.microsoft.com/office/powerpoint/2010/main" val="119539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SQL is a modern portfolio with a strong track record of innovation, powered by the industry-leading SQL Server engine that has evolved and perfected over 25 years. The Azure SQL portfolio provides you with the flexibility to create and manage SQL Server-based apps on virtual machines or fully-managed databases in the cloud or at the edge, using a single, unified experience.</a:t>
            </a:r>
          </a:p>
        </p:txBody>
      </p:sp>
      <p:sp>
        <p:nvSpPr>
          <p:cNvPr id="4" name="Slide Number Placeholder 3"/>
          <p:cNvSpPr>
            <a:spLocks noGrp="1"/>
          </p:cNvSpPr>
          <p:nvPr>
            <p:ph type="sldNum" sz="quarter" idx="5"/>
          </p:nvPr>
        </p:nvSpPr>
        <p:spPr/>
        <p:txBody>
          <a:bodyPr/>
          <a:lstStyle/>
          <a:p>
            <a:fld id="{1C3DE33B-6BA1-4569-8418-75B90D64D5EE}" type="slidenum">
              <a:rPr lang="en-US" smtClean="0"/>
              <a:t>3</a:t>
            </a:fld>
            <a:endParaRPr lang="en-US"/>
          </a:p>
        </p:txBody>
      </p:sp>
    </p:spTree>
    <p:extLst>
      <p:ext uri="{BB962C8B-B14F-4D97-AF65-F5344CB8AC3E}">
        <p14:creationId xmlns:p14="http://schemas.microsoft.com/office/powerpoint/2010/main" val="253863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3DE33B-6BA1-4569-8418-75B90D64D5EE}" type="slidenum">
              <a:rPr lang="en-US" smtClean="0"/>
              <a:t>4</a:t>
            </a:fld>
            <a:endParaRPr lang="en-US"/>
          </a:p>
        </p:txBody>
      </p:sp>
    </p:spTree>
    <p:extLst>
      <p:ext uri="{BB962C8B-B14F-4D97-AF65-F5344CB8AC3E}">
        <p14:creationId xmlns:p14="http://schemas.microsoft.com/office/powerpoint/2010/main" val="103633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0E37A7AB-2F5F-4311-A613-C82CF6629F7B}" type="slidenum">
              <a:rPr lang="en-US">
                <a:solidFill>
                  <a:prstClr val="black"/>
                </a:solidFill>
                <a:latin typeface="Calibri" panose="020F0502020204030204"/>
              </a:rPr>
              <a:pPr defTabSz="931774">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2055871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endParaRPr lang="en-US">
              <a:latin typeface="Segoe UI"/>
            </a:endParaRPr>
          </a:p>
        </p:txBody>
      </p:sp>
      <p:sp>
        <p:nvSpPr>
          <p:cNvPr id="4" name="Slide Number Placeholder 3"/>
          <p:cNvSpPr>
            <a:spLocks noGrp="1"/>
          </p:cNvSpPr>
          <p:nvPr>
            <p:ph type="sldNum" sz="quarter" idx="5"/>
          </p:nvPr>
        </p:nvSpPr>
        <p:spPr/>
        <p:txBody>
          <a:bodyPr/>
          <a:lstStyle/>
          <a:p>
            <a:fld id="{22FDFCFA-DD71-46F8-9132-7E59622DD846}" type="slidenum">
              <a:rPr lang="en-US" smtClean="0"/>
              <a:t>6</a:t>
            </a:fld>
            <a:endParaRPr lang="en-US"/>
          </a:p>
        </p:txBody>
      </p:sp>
    </p:spTree>
    <p:extLst>
      <p:ext uri="{BB962C8B-B14F-4D97-AF65-F5344CB8AC3E}">
        <p14:creationId xmlns:p14="http://schemas.microsoft.com/office/powerpoint/2010/main" val="3181061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endParaRPr lang="en-US">
              <a:latin typeface="Segoe UI"/>
            </a:endParaRPr>
          </a:p>
        </p:txBody>
      </p:sp>
      <p:sp>
        <p:nvSpPr>
          <p:cNvPr id="4" name="Slide Number Placeholder 3"/>
          <p:cNvSpPr>
            <a:spLocks noGrp="1"/>
          </p:cNvSpPr>
          <p:nvPr>
            <p:ph type="sldNum" sz="quarter" idx="5"/>
          </p:nvPr>
        </p:nvSpPr>
        <p:spPr/>
        <p:txBody>
          <a:bodyPr/>
          <a:lstStyle/>
          <a:p>
            <a:fld id="{22FDFCFA-DD71-46F8-9132-7E59622DD846}" type="slidenum">
              <a:rPr lang="en-US" smtClean="0"/>
              <a:t>7</a:t>
            </a:fld>
            <a:endParaRPr lang="en-US"/>
          </a:p>
        </p:txBody>
      </p:sp>
    </p:spTree>
    <p:extLst>
      <p:ext uri="{BB962C8B-B14F-4D97-AF65-F5344CB8AC3E}">
        <p14:creationId xmlns:p14="http://schemas.microsoft.com/office/powerpoint/2010/main" val="312233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endParaRPr lang="en-US">
              <a:latin typeface="Segoe UI"/>
            </a:endParaRPr>
          </a:p>
        </p:txBody>
      </p:sp>
      <p:sp>
        <p:nvSpPr>
          <p:cNvPr id="4" name="Slide Number Placeholder 3"/>
          <p:cNvSpPr>
            <a:spLocks noGrp="1"/>
          </p:cNvSpPr>
          <p:nvPr>
            <p:ph type="sldNum" sz="quarter" idx="5"/>
          </p:nvPr>
        </p:nvSpPr>
        <p:spPr/>
        <p:txBody>
          <a:bodyPr/>
          <a:lstStyle/>
          <a:p>
            <a:fld id="{22FDFCFA-DD71-46F8-9132-7E59622DD846}" type="slidenum">
              <a:rPr lang="en-US" smtClean="0"/>
              <a:t>8</a:t>
            </a:fld>
            <a:endParaRPr lang="en-US"/>
          </a:p>
        </p:txBody>
      </p:sp>
    </p:spTree>
    <p:extLst>
      <p:ext uri="{BB962C8B-B14F-4D97-AF65-F5344CB8AC3E}">
        <p14:creationId xmlns:p14="http://schemas.microsoft.com/office/powerpoint/2010/main" val="94661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endParaRPr lang="en-US">
              <a:latin typeface="Segoe UI"/>
            </a:endParaRPr>
          </a:p>
        </p:txBody>
      </p:sp>
      <p:sp>
        <p:nvSpPr>
          <p:cNvPr id="4" name="Slide Number Placeholder 3"/>
          <p:cNvSpPr>
            <a:spLocks noGrp="1"/>
          </p:cNvSpPr>
          <p:nvPr>
            <p:ph type="sldNum" sz="quarter" idx="5"/>
          </p:nvPr>
        </p:nvSpPr>
        <p:spPr/>
        <p:txBody>
          <a:bodyPr/>
          <a:lstStyle/>
          <a:p>
            <a:fld id="{22FDFCFA-DD71-46F8-9132-7E59622DD846}" type="slidenum">
              <a:rPr lang="en-US" smtClean="0"/>
              <a:t>9</a:t>
            </a:fld>
            <a:endParaRPr lang="en-US"/>
          </a:p>
        </p:txBody>
      </p:sp>
    </p:spTree>
    <p:extLst>
      <p:ext uri="{BB962C8B-B14F-4D97-AF65-F5344CB8AC3E}">
        <p14:creationId xmlns:p14="http://schemas.microsoft.com/office/powerpoint/2010/main" val="332067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Customer story: </a:t>
            </a:r>
            <a:r>
              <a:rPr lang="en-US" sz="1200" b="0" i="0" kern="1200">
                <a:solidFill>
                  <a:schemeClr val="tx1"/>
                </a:solidFill>
                <a:effectLst/>
                <a:latin typeface="+mn-lt"/>
                <a:ea typeface="+mn-ea"/>
                <a:cs typeface="+mn-cs"/>
                <a:hlinkClick r:id="rId3" tooltip="https://customers.microsoft.com/en-us/story/allscripts-partner-professional-services-azure"/>
              </a:rPr>
              <a:t>https://customers.microsoft.com/en-us/story/allscripts-partner-professional-services-azure</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D0D66D5F-0566-4011-ABFD-8B4F303C3330}" type="slidenum">
              <a:rPr lang="en-US" smtClean="0"/>
              <a:t>10</a:t>
            </a:fld>
            <a:endParaRPr lang="en-US"/>
          </a:p>
        </p:txBody>
      </p:sp>
    </p:spTree>
    <p:extLst>
      <p:ext uri="{BB962C8B-B14F-4D97-AF65-F5344CB8AC3E}">
        <p14:creationId xmlns:p14="http://schemas.microsoft.com/office/powerpoint/2010/main" val="2783248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017605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728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357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3176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7FB446-6FC4-CA48-B038-C97CA0DDE2A2}"/>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45604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6498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5528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3937654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8623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955347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260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731186"/>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186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1"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56" indent="0">
              <a:buNone/>
              <a:defRPr sz="1600">
                <a:solidFill>
                  <a:schemeClr val="bg1"/>
                </a:solidFill>
              </a:defRPr>
            </a:lvl2pPr>
            <a:lvl3pPr marL="457112" indent="0">
              <a:buNone/>
              <a:defRPr sz="1200">
                <a:solidFill>
                  <a:schemeClr val="bg1"/>
                </a:solidFill>
              </a:defRPr>
            </a:lvl3pPr>
            <a:lvl4pPr marL="685668" indent="0">
              <a:buNone/>
              <a:defRPr sz="1100">
                <a:solidFill>
                  <a:schemeClr val="bg1"/>
                </a:solidFill>
              </a:defRPr>
            </a:lvl4pPr>
            <a:lvl5pPr marL="914225"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110812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7526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7FB446-6FC4-CA48-B038-C97CA0DDE2A2}"/>
              </a:ext>
            </a:extLst>
          </p:cNvPr>
          <p:cNvSpPr/>
          <p:nvPr userDrawn="1"/>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18F6FD0-9A3F-43B2-9D17-ADD0916604C9}"/>
              </a:ext>
            </a:extLst>
          </p:cNvPr>
          <p:cNvSpPr>
            <a:spLocks noGrp="1"/>
          </p:cNvSpPr>
          <p:nvPr>
            <p:ph type="title"/>
          </p:nvPr>
        </p:nvSpPr>
        <p:spPr>
          <a:xfrm>
            <a:off x="588263" y="2875002"/>
            <a:ext cx="4937760" cy="1107996"/>
          </a:xfrm>
        </p:spPr>
        <p:txBody>
          <a:bodyPr anchor="ctr"/>
          <a:lstStyle/>
          <a:p>
            <a:r>
              <a:rPr lang="en-US"/>
              <a:t>Click to edit Master title style</a:t>
            </a:r>
          </a:p>
        </p:txBody>
      </p:sp>
    </p:spTree>
    <p:extLst>
      <p:ext uri="{BB962C8B-B14F-4D97-AF65-F5344CB8AC3E}">
        <p14:creationId xmlns:p14="http://schemas.microsoft.com/office/powerpoint/2010/main" val="4134206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7618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1675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1579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72823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089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333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9346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935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8115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3784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68062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875859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825490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4783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5"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2621930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61365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962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sp>
        <p:nvSpPr>
          <p:cNvPr id="10" name="Rectangle 9"/>
          <p:cNvSpPr/>
          <p:nvPr userDrawn="1"/>
        </p:nvSpPr>
        <p:spPr bwMode="auto">
          <a:xfrm>
            <a:off x="3" y="1"/>
            <a:ext cx="6912430" cy="6858000"/>
          </a:xfrm>
          <a:prstGeom prst="rect">
            <a:avLst/>
          </a:prstGeom>
          <a:gradFill flip="none" rotWithShape="1">
            <a:gsLst>
              <a:gs pos="22000">
                <a:srgbClr val="000000">
                  <a:alpha val="47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6"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9224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3787223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6"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5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45735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7820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60616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604" indent="0">
              <a:buFont typeface="Wingdings" panose="05000000000000000000" pitchFamily="2" charset="2"/>
              <a:buNone/>
              <a:defRPr sz="2353" b="0"/>
            </a:lvl2pPr>
            <a:lvl3pPr marL="442058" indent="0">
              <a:buFont typeface="Wingdings" panose="05000000000000000000" pitchFamily="2" charset="2"/>
              <a:buNone/>
              <a:tabLst/>
              <a:defRPr sz="2157" b="0"/>
            </a:lvl3pPr>
            <a:lvl4pPr marL="639739" indent="0">
              <a:buFont typeface="Wingdings" panose="05000000000000000000" pitchFamily="2" charset="2"/>
              <a:buNone/>
              <a:defRPr sz="2157" b="0"/>
            </a:lvl4pPr>
            <a:lvl5pPr marL="837421"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60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5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739"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421"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320" marR="0" lvl="0" indent="-504320" algn="l" defTabSz="914554" rtl="0" eaLnBrk="1" fontAlgn="auto" latinLnBrk="0" hangingPunct="1">
              <a:lnSpc>
                <a:spcPct val="90000"/>
              </a:lnSpc>
              <a:spcBef>
                <a:spcPts val="1200"/>
              </a:spcBef>
              <a:spcAft>
                <a:spcPts val="0"/>
              </a:spcAft>
              <a:buClr>
                <a:schemeClr val="tx1"/>
              </a:buClr>
              <a:buSzPct val="90000"/>
              <a:tabLst/>
            </a:pPr>
            <a:r>
              <a:rPr lang="en-US"/>
              <a:t>Edit Master text styles</a:t>
            </a:r>
          </a:p>
          <a:p>
            <a:pPr marL="504320" marR="0" lvl="1" indent="-504320" algn="l" defTabSz="914554" rtl="0" eaLnBrk="1" fontAlgn="auto" latinLnBrk="0" hangingPunct="1">
              <a:lnSpc>
                <a:spcPct val="90000"/>
              </a:lnSpc>
              <a:spcBef>
                <a:spcPts val="1200"/>
              </a:spcBef>
              <a:spcAft>
                <a:spcPts val="0"/>
              </a:spcAft>
              <a:buClr>
                <a:schemeClr val="tx1"/>
              </a:buClr>
              <a:buSzPct val="90000"/>
              <a:tabLst/>
            </a:pPr>
            <a:r>
              <a:rPr lang="en-US"/>
              <a:t>Second level</a:t>
            </a:r>
          </a:p>
          <a:p>
            <a:pPr marL="504320" marR="0" lvl="2" indent="-504320" algn="l" defTabSz="914554" rtl="0" eaLnBrk="1" fontAlgn="auto" latinLnBrk="0" hangingPunct="1">
              <a:lnSpc>
                <a:spcPct val="90000"/>
              </a:lnSpc>
              <a:spcBef>
                <a:spcPts val="1200"/>
              </a:spcBef>
              <a:spcAft>
                <a:spcPts val="0"/>
              </a:spcAft>
              <a:buClr>
                <a:schemeClr val="tx1"/>
              </a:buClr>
              <a:buSzPct val="90000"/>
              <a:tabLst/>
            </a:pPr>
            <a:r>
              <a:rPr lang="en-US"/>
              <a:t>Third level</a:t>
            </a:r>
          </a:p>
          <a:p>
            <a:pPr marL="504320" marR="0" lvl="3" indent="-504320" algn="l" defTabSz="914554" rtl="0" eaLnBrk="1" fontAlgn="auto" latinLnBrk="0" hangingPunct="1">
              <a:lnSpc>
                <a:spcPct val="90000"/>
              </a:lnSpc>
              <a:spcBef>
                <a:spcPts val="1200"/>
              </a:spcBef>
              <a:spcAft>
                <a:spcPts val="0"/>
              </a:spcAft>
              <a:buClr>
                <a:schemeClr val="tx1"/>
              </a:buClr>
              <a:buSzPct val="90000"/>
              <a:tabLst/>
            </a:pPr>
            <a:r>
              <a:rPr lang="en-US"/>
              <a:t>Fourth level</a:t>
            </a:r>
          </a:p>
          <a:p>
            <a:pPr marL="504320" marR="0" lvl="4" indent="-504320" algn="l" defTabSz="914554"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518526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55" indent="-227255">
              <a:spcBef>
                <a:spcPts val="1200"/>
              </a:spcBef>
              <a:buClr>
                <a:schemeClr val="tx1"/>
              </a:buClr>
              <a:buFont typeface="Wingdings" panose="05000000000000000000" pitchFamily="2" charset="2"/>
              <a:buChar char=""/>
              <a:defRPr sz="2942" b="0">
                <a:latin typeface="+mn-lt"/>
              </a:defRPr>
            </a:lvl1pPr>
            <a:lvl2pPr marL="418711" indent="-168107">
              <a:buFont typeface="Wingdings" panose="05000000000000000000" pitchFamily="2" charset="2"/>
              <a:buChar char=""/>
              <a:defRPr sz="2353" b="0"/>
            </a:lvl2pPr>
            <a:lvl3pPr marL="627288" indent="-185229">
              <a:buFont typeface="Wingdings" panose="05000000000000000000" pitchFamily="2" charset="2"/>
              <a:buChar char=""/>
              <a:tabLst/>
              <a:defRPr sz="2157" b="0"/>
            </a:lvl3pPr>
            <a:lvl4pPr marL="812516" indent="-172777">
              <a:buFont typeface="Wingdings" panose="05000000000000000000" pitchFamily="2" charset="2"/>
              <a:buChar char=""/>
              <a:defRPr sz="2157" b="0"/>
            </a:lvl4pPr>
            <a:lvl5pPr marL="1003971" indent="-166551">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35" indent="-281735">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817" indent="-336213">
              <a:defRPr lang="en-US" sz="2353" b="0" kern="1200" spc="0" baseline="0" dirty="0">
                <a:gradFill>
                  <a:gsLst>
                    <a:gs pos="1250">
                      <a:schemeClr val="tx1"/>
                    </a:gs>
                    <a:gs pos="100000">
                      <a:schemeClr val="tx1"/>
                    </a:gs>
                  </a:gsLst>
                  <a:lin ang="5400000" scaled="0"/>
                </a:gradFill>
                <a:latin typeface="+mn-lt"/>
                <a:ea typeface="+mn-ea"/>
                <a:cs typeface="+mn-cs"/>
              </a:defRPr>
            </a:lvl2pPr>
            <a:lvl3pPr marL="778272" indent="-336213">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952" indent="-336213">
              <a:defRPr lang="en-US" sz="2157" b="0" kern="1200" spc="0" baseline="0" dirty="0">
                <a:gradFill>
                  <a:gsLst>
                    <a:gs pos="1250">
                      <a:schemeClr val="tx1"/>
                    </a:gs>
                    <a:gs pos="100000">
                      <a:schemeClr val="tx1"/>
                    </a:gs>
                  </a:gsLst>
                  <a:lin ang="5400000" scaled="0"/>
                </a:gradFill>
                <a:latin typeface="+mn-lt"/>
                <a:ea typeface="+mn-ea"/>
                <a:cs typeface="+mn-cs"/>
              </a:defRPr>
            </a:lvl4pPr>
            <a:lvl5pPr marL="1173634" indent="-336213">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55" marR="0" lvl="0" indent="-227255" algn="l" defTabSz="91455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55" marR="0" lvl="1" indent="-227255" algn="l" defTabSz="91455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55" marR="0" lvl="2" indent="-227255" algn="l" defTabSz="91455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55" marR="0" lvl="3" indent="-227255" algn="l" defTabSz="91455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55" marR="0" lvl="4" indent="-227255" algn="l" defTabSz="91455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903769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724246"/>
          </a:xfrm>
        </p:spPr>
        <p:txBody>
          <a:bodyPr wrap="square" anchor="t">
            <a:spAutoFit/>
          </a:bodyPr>
          <a:lstStyle>
            <a:lvl1pPr>
              <a:defRPr sz="3922" baseline="0">
                <a:gradFill>
                  <a:gsLst>
                    <a:gs pos="1250">
                      <a:schemeClr val="tx1"/>
                    </a:gs>
                    <a:gs pos="100000">
                      <a:schemeClr val="tx1"/>
                    </a:gs>
                  </a:gsLst>
                  <a:lin ang="5400000" scaled="0"/>
                </a:gradFill>
              </a:defRPr>
            </a:lvl1pPr>
          </a:lstStyle>
          <a:p>
            <a:r>
              <a:rPr lang="en-US"/>
              <a:t>Square photo layout</a:t>
            </a:r>
          </a:p>
        </p:txBody>
      </p:sp>
    </p:spTree>
    <p:extLst>
      <p:ext uri="{BB962C8B-B14F-4D97-AF65-F5344CB8AC3E}">
        <p14:creationId xmlns:p14="http://schemas.microsoft.com/office/powerpoint/2010/main" val="369199368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5948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6680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7134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10072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4" y="2095672"/>
            <a:ext cx="2743200" cy="914400"/>
          </a:xfrm>
        </p:spPr>
        <p:txBody>
          <a:bodyPr>
            <a:normAutofit/>
          </a:bodyPr>
          <a:lstStyle>
            <a:lvl1pPr marL="0" marR="0" indent="0" algn="ctr" defTabSz="914411"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11"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704325450"/>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07120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8541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98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8" tIns="45728" rIns="45728" bIns="45728" numCol="1" spcCol="0" rtlCol="0" fromWordArt="0" anchor="ctr" anchorCtr="0" forceAA="0" compatLnSpc="1">
            <a:prstTxWarp prst="textNoShape">
              <a:avLst/>
            </a:prstTxWarp>
            <a:noAutofit/>
          </a:bodyPr>
          <a:lstStyle/>
          <a:p>
            <a:pPr algn="ctr" defTabSz="914289"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95"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207"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79"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503"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5647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308" tIns="179308" rIns="179308" bIns="179308" numCol="1" anchor="t" anchorCtr="0" compatLnSpc="1">
            <a:prstTxWarp prst="textNoShape">
              <a:avLst/>
            </a:prstTxWarp>
            <a:spAutoFit/>
          </a:bodyPr>
          <a:lstStyle/>
          <a:p>
            <a:pPr defTabSz="91411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380267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308" tIns="179308" rIns="179308" bIns="179308" numCol="1" anchor="t" anchorCtr="0" compatLnSpc="1">
            <a:prstTxWarp prst="textNoShape">
              <a:avLst/>
            </a:prstTxWarp>
            <a:spAutoFit/>
          </a:bodyPr>
          <a:lstStyle/>
          <a:p>
            <a:pPr defTabSz="91411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344696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47"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56"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204"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346"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6413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52226"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3"/>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1"/>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69668319"/>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1" y="2418334"/>
            <a:ext cx="5146331" cy="1268039"/>
          </a:xfrm>
        </p:spPr>
        <p:txBody>
          <a:bodyPr/>
          <a:lstStyle>
            <a:lvl1pPr marL="0" indent="0">
              <a:spcBef>
                <a:spcPts val="800"/>
              </a:spcBef>
              <a:buNone/>
              <a:defRPr sz="2000"/>
            </a:lvl1pPr>
            <a:lvl2pPr marL="228556" indent="0">
              <a:buNone/>
              <a:defRPr sz="1600"/>
            </a:lvl2pPr>
            <a:lvl3pPr marL="457112" indent="0">
              <a:buNone/>
              <a:defRPr sz="1200"/>
            </a:lvl3pPr>
            <a:lvl4pPr marL="661861" indent="0">
              <a:buNone/>
              <a:defRPr sz="1100"/>
            </a:lvl4pPr>
            <a:lvl5pPr marL="855499"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9321992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2" y="228602"/>
            <a:ext cx="11151916" cy="543185"/>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1" y="6185679"/>
            <a:ext cx="1920568" cy="706469"/>
          </a:xfrm>
          <a:prstGeom prst="rect">
            <a:avLst/>
          </a:prstGeom>
        </p:spPr>
      </p:pic>
    </p:spTree>
    <p:extLst>
      <p:ext uri="{BB962C8B-B14F-4D97-AF65-F5344CB8AC3E}">
        <p14:creationId xmlns:p14="http://schemas.microsoft.com/office/powerpoint/2010/main" val="1458843303"/>
      </p:ext>
    </p:extLst>
  </p:cSld>
  <p:clrMapOvr>
    <a:masterClrMapping/>
  </p:clrMapOvr>
  <p:transition spd="med">
    <p:push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2766416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231162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9545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01617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709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431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60948"/>
            <a:ext cx="5212080" cy="1268039"/>
          </a:xfrm>
        </p:spPr>
        <p:txBody>
          <a:bodyPr wrap="square">
            <a:spAutoFit/>
          </a:bodyPr>
          <a:lstStyle>
            <a:lvl1pPr marL="0" indent="0">
              <a:spcBef>
                <a:spcPts val="1200"/>
              </a:spcBef>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spcBef>
                <a:spcPts val="600"/>
              </a:spcBef>
              <a:buFont typeface="Wingdings" panose="05000000000000000000" pitchFamily="2" charset="2"/>
              <a:buNone/>
              <a:defRPr sz="1600" b="0"/>
            </a:lvl2pPr>
            <a:lvl3pPr marL="285750" indent="0">
              <a:buFont typeface="Wingdings" panose="05000000000000000000" pitchFamily="2" charset="2"/>
              <a:buNone/>
              <a:tabLst/>
              <a:defRPr sz="1200" b="0"/>
            </a:lvl3pPr>
            <a:lvl4pPr marL="457200" indent="0">
              <a:buFont typeface="Wingdings" panose="05000000000000000000" pitchFamily="2" charset="2"/>
              <a:buNone/>
              <a:defRPr sz="1100" b="0"/>
            </a:lvl4pPr>
            <a:lvl5pPr marL="687388" indent="0">
              <a:buFont typeface="Wingdings" panose="05000000000000000000" pitchFamily="2" charset="2"/>
              <a:buNone/>
              <a:tabLst/>
              <a:defRPr sz="1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667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9912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865423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681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991958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2234375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1001233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9593994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607853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9903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25202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6948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229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26995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4082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76143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469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95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90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681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40548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07138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1571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D569DF33-62FA-4514-BD64-7BC3CBE12D61}"/>
              </a:ext>
            </a:extLst>
          </p:cNvPr>
          <p:cNvSpPr txBox="1">
            <a:spLocks/>
          </p:cNvSpPr>
          <p:nvPr userDrawn="1"/>
        </p:nvSpPr>
        <p:spPr>
          <a:xfrm>
            <a:off x="425299" y="2435154"/>
            <a:ext cx="4380615" cy="406265"/>
          </a:xfrm>
          <a:prstGeom prst="rect">
            <a:avLst/>
          </a:prstGeom>
          <a:solidFill>
            <a:srgbClr val="5C2D91"/>
          </a:solidFill>
          <a:ln>
            <a:solidFill>
              <a:srgbClr val="5C2D91"/>
            </a:solid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z="1600" kern="1200" spc="0" baseline="0">
                <a:solidFill>
                  <a:srgbClr val="FFFFFF"/>
                </a:solidFill>
                <a:latin typeface="Segoe UI Light"/>
                <a:ea typeface="+mn-ea"/>
                <a:cs typeface="Segoe UI Semilight" panose="020B0402040204020203" pitchFamily="34" charset="0"/>
              </a:rPr>
              <a:t>External Speaker(s): optional</a:t>
            </a:r>
          </a:p>
        </p:txBody>
      </p:sp>
      <p:sp>
        <p:nvSpPr>
          <p:cNvPr id="6" name="Text Placeholder 2">
            <a:extLst>
              <a:ext uri="{FF2B5EF4-FFF2-40B4-BE49-F238E27FC236}">
                <a16:creationId xmlns:a16="http://schemas.microsoft.com/office/drawing/2014/main" id="{52873C46-1E30-4F11-A897-BF593549EA8F}"/>
              </a:ext>
            </a:extLst>
          </p:cNvPr>
          <p:cNvSpPr txBox="1">
            <a:spLocks/>
          </p:cNvSpPr>
          <p:nvPr userDrawn="1"/>
        </p:nvSpPr>
        <p:spPr>
          <a:xfrm>
            <a:off x="425300" y="3398692"/>
            <a:ext cx="4380615" cy="406265"/>
          </a:xfrm>
          <a:prstGeom prst="rect">
            <a:avLst/>
          </a:prstGeom>
          <a:solidFill>
            <a:srgbClr val="5C2D91"/>
          </a:solidFill>
          <a:ln>
            <a:solidFill>
              <a:srgbClr val="5C2D91"/>
            </a:solid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z="1600" kern="1200" spc="0" baseline="0">
                <a:solidFill>
                  <a:srgbClr val="FFFFFF"/>
                </a:solidFill>
                <a:latin typeface="Segoe UI Light"/>
                <a:ea typeface="+mn-ea"/>
                <a:cs typeface="Segoe UI Semilight" panose="020B0402040204020203" pitchFamily="34" charset="0"/>
              </a:rPr>
              <a:t>Business Objectives</a:t>
            </a:r>
          </a:p>
        </p:txBody>
      </p:sp>
      <p:sp>
        <p:nvSpPr>
          <p:cNvPr id="7" name="Text Placeholder 2">
            <a:extLst>
              <a:ext uri="{FF2B5EF4-FFF2-40B4-BE49-F238E27FC236}">
                <a16:creationId xmlns:a16="http://schemas.microsoft.com/office/drawing/2014/main" id="{67AE79F7-C304-4050-8E5C-DAAA3F3A8D61}"/>
              </a:ext>
            </a:extLst>
          </p:cNvPr>
          <p:cNvSpPr txBox="1">
            <a:spLocks/>
          </p:cNvSpPr>
          <p:nvPr userDrawn="1"/>
        </p:nvSpPr>
        <p:spPr>
          <a:xfrm>
            <a:off x="425300" y="4570164"/>
            <a:ext cx="4380615" cy="406265"/>
          </a:xfrm>
          <a:prstGeom prst="rect">
            <a:avLst/>
          </a:prstGeom>
          <a:solidFill>
            <a:srgbClr val="5C2D91"/>
          </a:solidFill>
          <a:ln>
            <a:solidFill>
              <a:srgbClr val="5C2D91"/>
            </a:solid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600" kern="1200" spc="0" baseline="0">
                <a:solidFill>
                  <a:srgbClr val="FFFFFF"/>
                </a:solidFill>
                <a:latin typeface="Segoe UI Light"/>
                <a:ea typeface="+mn-ea"/>
                <a:cs typeface="Segoe UI Semilight" panose="020B0402040204020203" pitchFamily="34" charset="0"/>
              </a:rPr>
              <a:t>Partner Stories / Case Studies / Demos</a:t>
            </a:r>
          </a:p>
        </p:txBody>
      </p:sp>
      <p:sp>
        <p:nvSpPr>
          <p:cNvPr id="8" name="Text Placeholder 2">
            <a:extLst>
              <a:ext uri="{FF2B5EF4-FFF2-40B4-BE49-F238E27FC236}">
                <a16:creationId xmlns:a16="http://schemas.microsoft.com/office/drawing/2014/main" id="{215F586C-5999-446A-AB2A-4C4ED1516AC9}"/>
              </a:ext>
            </a:extLst>
          </p:cNvPr>
          <p:cNvSpPr txBox="1">
            <a:spLocks/>
          </p:cNvSpPr>
          <p:nvPr userDrawn="1"/>
        </p:nvSpPr>
        <p:spPr>
          <a:xfrm>
            <a:off x="425298" y="5754929"/>
            <a:ext cx="4380615" cy="406265"/>
          </a:xfrm>
          <a:prstGeom prst="rect">
            <a:avLst/>
          </a:prstGeom>
          <a:solidFill>
            <a:srgbClr val="5C2D91"/>
          </a:solidFill>
          <a:ln>
            <a:solidFill>
              <a:srgbClr val="5C2D91"/>
            </a:solid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600" kern="1200" spc="0" baseline="0">
                <a:solidFill>
                  <a:srgbClr val="FFFFFF"/>
                </a:solidFill>
                <a:latin typeface="Segoe UI Light"/>
                <a:ea typeface="+mn-ea"/>
                <a:cs typeface="Segoe UI Semilight" panose="020B0402040204020203" pitchFamily="34" charset="0"/>
              </a:rPr>
              <a:t>Audience</a:t>
            </a:r>
          </a:p>
        </p:txBody>
      </p:sp>
      <p:sp>
        <p:nvSpPr>
          <p:cNvPr id="9" name="Text Placeholder 2">
            <a:extLst>
              <a:ext uri="{FF2B5EF4-FFF2-40B4-BE49-F238E27FC236}">
                <a16:creationId xmlns:a16="http://schemas.microsoft.com/office/drawing/2014/main" id="{E6E58533-79F3-480C-918D-DAD6AD84D053}"/>
              </a:ext>
            </a:extLst>
          </p:cNvPr>
          <p:cNvSpPr txBox="1">
            <a:spLocks/>
          </p:cNvSpPr>
          <p:nvPr userDrawn="1"/>
        </p:nvSpPr>
        <p:spPr>
          <a:xfrm>
            <a:off x="425299" y="1507492"/>
            <a:ext cx="4380615" cy="406265"/>
          </a:xfrm>
          <a:prstGeom prst="rect">
            <a:avLst/>
          </a:prstGeom>
          <a:solidFill>
            <a:srgbClr val="5C2D91"/>
          </a:solidFill>
          <a:ln>
            <a:solidFill>
              <a:srgbClr val="5C2D91"/>
            </a:solid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z="1600" kern="1200" spc="0" baseline="0">
                <a:solidFill>
                  <a:srgbClr val="FFFFFF"/>
                </a:solidFill>
                <a:latin typeface="Segoe UI Light"/>
                <a:ea typeface="+mn-ea"/>
                <a:cs typeface="Segoe UI Semilight" panose="020B0402040204020203" pitchFamily="34" charset="0"/>
              </a:rPr>
              <a:t>Microsoft Speaker(s)</a:t>
            </a:r>
          </a:p>
        </p:txBody>
      </p:sp>
      <p:sp>
        <p:nvSpPr>
          <p:cNvPr id="11" name="Text Placeholder 3">
            <a:extLst>
              <a:ext uri="{FF2B5EF4-FFF2-40B4-BE49-F238E27FC236}">
                <a16:creationId xmlns:a16="http://schemas.microsoft.com/office/drawing/2014/main" id="{BB2B6168-AC3F-4BC8-93D9-FC747C082FD1}"/>
              </a:ext>
            </a:extLst>
          </p:cNvPr>
          <p:cNvSpPr>
            <a:spLocks noGrp="1"/>
          </p:cNvSpPr>
          <p:nvPr>
            <p:ph type="body" sz="half" idx="2" hasCustomPrompt="1"/>
          </p:nvPr>
        </p:nvSpPr>
        <p:spPr>
          <a:xfrm>
            <a:off x="425298" y="1913757"/>
            <a:ext cx="4380615" cy="406265"/>
          </a:xfrm>
        </p:spPr>
        <p:txBody>
          <a:bodyPr>
            <a:normAutofit/>
          </a:bodyPr>
          <a:lstStyle>
            <a:lvl1pPr marL="0" indent="0">
              <a:buNone/>
              <a:defRPr sz="105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[Add Names]</a:t>
            </a:r>
          </a:p>
        </p:txBody>
      </p:sp>
      <p:sp>
        <p:nvSpPr>
          <p:cNvPr id="12" name="Text Placeholder 3">
            <a:extLst>
              <a:ext uri="{FF2B5EF4-FFF2-40B4-BE49-F238E27FC236}">
                <a16:creationId xmlns:a16="http://schemas.microsoft.com/office/drawing/2014/main" id="{08351A18-1AE7-4769-9C1D-594F222991FC}"/>
              </a:ext>
            </a:extLst>
          </p:cNvPr>
          <p:cNvSpPr>
            <a:spLocks noGrp="1"/>
          </p:cNvSpPr>
          <p:nvPr>
            <p:ph type="body" sz="half" idx="10" hasCustomPrompt="1"/>
          </p:nvPr>
        </p:nvSpPr>
        <p:spPr>
          <a:xfrm>
            <a:off x="425297" y="2849911"/>
            <a:ext cx="4380615" cy="406265"/>
          </a:xfrm>
        </p:spPr>
        <p:txBody>
          <a:bodyPr>
            <a:normAutofit/>
          </a:bodyPr>
          <a:lstStyle>
            <a:lvl1pPr marL="0" indent="0">
              <a:buNone/>
              <a:defRPr sz="105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[Add Names, Title &amp; Company]</a:t>
            </a:r>
          </a:p>
        </p:txBody>
      </p:sp>
      <p:sp>
        <p:nvSpPr>
          <p:cNvPr id="13" name="Text Placeholder 3">
            <a:extLst>
              <a:ext uri="{FF2B5EF4-FFF2-40B4-BE49-F238E27FC236}">
                <a16:creationId xmlns:a16="http://schemas.microsoft.com/office/drawing/2014/main" id="{C3862BAD-16DE-4BA1-B03B-ED88E66A14BF}"/>
              </a:ext>
            </a:extLst>
          </p:cNvPr>
          <p:cNvSpPr>
            <a:spLocks noGrp="1"/>
          </p:cNvSpPr>
          <p:nvPr>
            <p:ph type="body" sz="half" idx="11" hasCustomPrompt="1"/>
          </p:nvPr>
        </p:nvSpPr>
        <p:spPr>
          <a:xfrm>
            <a:off x="425296" y="3809759"/>
            <a:ext cx="4380615" cy="617889"/>
          </a:xfrm>
        </p:spPr>
        <p:txBody>
          <a:bodyPr>
            <a:normAutofit/>
          </a:bodyPr>
          <a:lstStyle>
            <a:lvl1pPr marL="0" indent="0">
              <a:buNone/>
              <a:defRPr sz="105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[Add Details]</a:t>
            </a:r>
          </a:p>
        </p:txBody>
      </p:sp>
      <p:sp>
        <p:nvSpPr>
          <p:cNvPr id="15" name="Text Placeholder 3">
            <a:extLst>
              <a:ext uri="{FF2B5EF4-FFF2-40B4-BE49-F238E27FC236}">
                <a16:creationId xmlns:a16="http://schemas.microsoft.com/office/drawing/2014/main" id="{BD6FC2E2-A1D0-42A4-8816-2D58E0AB01E9}"/>
              </a:ext>
            </a:extLst>
          </p:cNvPr>
          <p:cNvSpPr>
            <a:spLocks noGrp="1"/>
          </p:cNvSpPr>
          <p:nvPr>
            <p:ph type="body" sz="half" idx="12" hasCustomPrompt="1"/>
          </p:nvPr>
        </p:nvSpPr>
        <p:spPr>
          <a:xfrm>
            <a:off x="425296" y="4981230"/>
            <a:ext cx="4380615" cy="626382"/>
          </a:xfrm>
        </p:spPr>
        <p:txBody>
          <a:bodyPr>
            <a:normAutofit/>
          </a:bodyPr>
          <a:lstStyle>
            <a:lvl1pPr marL="0" indent="0">
              <a:buNone/>
              <a:defRPr sz="105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[Add Details]</a:t>
            </a:r>
          </a:p>
        </p:txBody>
      </p:sp>
      <p:sp>
        <p:nvSpPr>
          <p:cNvPr id="16" name="Text Placeholder 3">
            <a:extLst>
              <a:ext uri="{FF2B5EF4-FFF2-40B4-BE49-F238E27FC236}">
                <a16:creationId xmlns:a16="http://schemas.microsoft.com/office/drawing/2014/main" id="{DB7F077D-3A56-43AF-A891-69A17F0EFBBA}"/>
              </a:ext>
            </a:extLst>
          </p:cNvPr>
          <p:cNvSpPr>
            <a:spLocks noGrp="1"/>
          </p:cNvSpPr>
          <p:nvPr>
            <p:ph type="body" sz="half" idx="13" hasCustomPrompt="1"/>
          </p:nvPr>
        </p:nvSpPr>
        <p:spPr>
          <a:xfrm>
            <a:off x="425296" y="6162385"/>
            <a:ext cx="4380615" cy="406265"/>
          </a:xfrm>
        </p:spPr>
        <p:txBody>
          <a:bodyPr>
            <a:normAutofit/>
          </a:bodyPr>
          <a:lstStyle>
            <a:lvl1pPr marL="0" indent="0">
              <a:buNone/>
              <a:defRPr sz="105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[Add Details]</a:t>
            </a:r>
          </a:p>
        </p:txBody>
      </p:sp>
      <p:sp>
        <p:nvSpPr>
          <p:cNvPr id="18" name="Text Placeholder 2">
            <a:extLst>
              <a:ext uri="{FF2B5EF4-FFF2-40B4-BE49-F238E27FC236}">
                <a16:creationId xmlns:a16="http://schemas.microsoft.com/office/drawing/2014/main" id="{658D8E3D-C740-450A-A36C-ECDB7037A75B}"/>
              </a:ext>
            </a:extLst>
          </p:cNvPr>
          <p:cNvSpPr txBox="1">
            <a:spLocks/>
          </p:cNvSpPr>
          <p:nvPr userDrawn="1"/>
        </p:nvSpPr>
        <p:spPr>
          <a:xfrm>
            <a:off x="5005767" y="4570164"/>
            <a:ext cx="6760933" cy="406265"/>
          </a:xfrm>
          <a:prstGeom prst="rect">
            <a:avLst/>
          </a:prstGeom>
          <a:solidFill>
            <a:srgbClr val="5C2D91"/>
          </a:solidFill>
          <a:ln>
            <a:solidFill>
              <a:srgbClr val="5C2D91"/>
            </a:solid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600">
                <a:solidFill>
                  <a:srgbClr val="FFFFFF"/>
                </a:solidFill>
                <a:latin typeface="Segoe UI Light"/>
                <a:cs typeface="Segoe UI Semilight" panose="020B0402040204020203" pitchFamily="34" charset="0"/>
              </a:rPr>
              <a:t>Call to Action / Announcements /  What’s New for FY20</a:t>
            </a:r>
          </a:p>
        </p:txBody>
      </p:sp>
      <p:sp>
        <p:nvSpPr>
          <p:cNvPr id="19" name="Text Placeholder 3">
            <a:extLst>
              <a:ext uri="{FF2B5EF4-FFF2-40B4-BE49-F238E27FC236}">
                <a16:creationId xmlns:a16="http://schemas.microsoft.com/office/drawing/2014/main" id="{3D74479C-BD11-4A36-BB39-FCE36B18AD03}"/>
              </a:ext>
            </a:extLst>
          </p:cNvPr>
          <p:cNvSpPr>
            <a:spLocks noGrp="1"/>
          </p:cNvSpPr>
          <p:nvPr>
            <p:ph type="body" sz="half" idx="14"/>
          </p:nvPr>
        </p:nvSpPr>
        <p:spPr>
          <a:xfrm>
            <a:off x="5005767" y="4994052"/>
            <a:ext cx="6760933" cy="1574597"/>
          </a:xfrm>
        </p:spPr>
        <p:txBody>
          <a:bodyPr>
            <a:normAutofit/>
          </a:bodyPr>
          <a:lstStyle>
            <a:lvl1pPr marL="0" indent="0">
              <a:buNone/>
              <a:defRPr sz="105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21" name="Text Placeholder 2">
            <a:extLst>
              <a:ext uri="{FF2B5EF4-FFF2-40B4-BE49-F238E27FC236}">
                <a16:creationId xmlns:a16="http://schemas.microsoft.com/office/drawing/2014/main" id="{F17344B3-FB19-4366-9C15-7C45F0062185}"/>
              </a:ext>
            </a:extLst>
          </p:cNvPr>
          <p:cNvSpPr txBox="1">
            <a:spLocks/>
          </p:cNvSpPr>
          <p:nvPr userDrawn="1"/>
        </p:nvSpPr>
        <p:spPr>
          <a:xfrm>
            <a:off x="5005764" y="1507491"/>
            <a:ext cx="6760933" cy="406265"/>
          </a:xfrm>
          <a:prstGeom prst="rect">
            <a:avLst/>
          </a:prstGeom>
          <a:solidFill>
            <a:srgbClr val="5C2D91"/>
          </a:solidFill>
          <a:ln>
            <a:solidFill>
              <a:srgbClr val="5C2D91"/>
            </a:solid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600">
                <a:solidFill>
                  <a:srgbClr val="FFFFFF"/>
                </a:solidFill>
                <a:latin typeface="Segoe UI Light"/>
                <a:cs typeface="Segoe UI Semilight" panose="020B0402040204020203" pitchFamily="34" charset="0"/>
              </a:rPr>
              <a:t>Session Outline (all sessions are 60min / power sessions are 20min)</a:t>
            </a:r>
          </a:p>
        </p:txBody>
      </p:sp>
    </p:spTree>
    <p:extLst>
      <p:ext uri="{BB962C8B-B14F-4D97-AF65-F5344CB8AC3E}">
        <p14:creationId xmlns:p14="http://schemas.microsoft.com/office/powerpoint/2010/main" val="331406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1" y="4093482"/>
            <a:ext cx="3900714" cy="184666"/>
          </a:xfrm>
        </p:spPr>
        <p:txBody>
          <a:bodyPr/>
          <a:lstStyle>
            <a:lvl1pPr marL="0" indent="0">
              <a:buNone/>
              <a:defRPr sz="12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315047680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30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87413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1069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671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68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4233657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8493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37279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11429408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421994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3251602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924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26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2858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18543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0224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4165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586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1714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740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253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image" Target="../media/image6.emf"/><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theme" Target="../theme/theme4.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8238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82"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3" r:id="rId23"/>
    <p:sldLayoutId id="2147483684" r:id="rId24"/>
    <p:sldLayoutId id="2147483685" r:id="rId25"/>
    <p:sldLayoutId id="2147483687" r:id="rId26"/>
    <p:sldLayoutId id="2147483686"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43873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Lst>
  <p:transition>
    <p:fade/>
  </p:transition>
  <p:hf hdr="0" ftr="0" dt="0"/>
  <p:txStyles>
    <p:titleStyle>
      <a:lvl1pPr algn="l" defTabSz="914554" rtl="0" eaLnBrk="1" latinLnBrk="0" hangingPunct="1">
        <a:lnSpc>
          <a:spcPct val="90000"/>
        </a:lnSpc>
        <a:spcBef>
          <a:spcPct val="0"/>
        </a:spcBef>
        <a:buNone/>
        <a:defRPr lang="en-US" sz="3922"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42"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85"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427"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569"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8705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897850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xml"/><Relationship Id="rId1" Type="http://schemas.openxmlformats.org/officeDocument/2006/relationships/slideLayout" Target="../slideLayouts/slideLayout57.xml"/><Relationship Id="rId5" Type="http://schemas.microsoft.com/office/2007/relationships/hdphoto" Target="../media/hdphoto1.wdp"/><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10.xml"/><Relationship Id="rId16" Type="http://schemas.openxmlformats.org/officeDocument/2006/relationships/image" Target="../media/image69.svg"/><Relationship Id="rId20" Type="http://schemas.openxmlformats.org/officeDocument/2006/relationships/image" Target="../media/image73.svg"/><Relationship Id="rId1" Type="http://schemas.openxmlformats.org/officeDocument/2006/relationships/slideLayout" Target="../slideLayouts/slideLayout15.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svg"/><Relationship Id="rId19" Type="http://schemas.openxmlformats.org/officeDocument/2006/relationships/image" Target="../media/image72.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77.png"/><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80.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jpe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jpe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e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47.jpeg"/><Relationship Id="rId5" Type="http://schemas.openxmlformats.org/officeDocument/2006/relationships/image" Target="../media/image48.jpeg"/><Relationship Id="rId4" Type="http://schemas.openxmlformats.org/officeDocument/2006/relationships/image" Target="../media/image50.jpe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DD02-AE94-4D72-A904-0BB83AB6CD10}"/>
              </a:ext>
            </a:extLst>
          </p:cNvPr>
          <p:cNvSpPr>
            <a:spLocks noGrp="1"/>
          </p:cNvSpPr>
          <p:nvPr>
            <p:ph type="title"/>
          </p:nvPr>
        </p:nvSpPr>
        <p:spPr>
          <a:xfrm>
            <a:off x="584983" y="2971675"/>
            <a:ext cx="9142703" cy="615553"/>
          </a:xfrm>
        </p:spPr>
        <p:txBody>
          <a:bodyPr/>
          <a:lstStyle/>
          <a:p>
            <a:pPr algn="l"/>
            <a:r>
              <a:rPr lang="en-US" sz="4000"/>
              <a:t>SQL Server runs best on Azure</a:t>
            </a:r>
          </a:p>
        </p:txBody>
      </p:sp>
      <p:sp>
        <p:nvSpPr>
          <p:cNvPr id="5" name="Text Placeholder 4">
            <a:extLst>
              <a:ext uri="{FF2B5EF4-FFF2-40B4-BE49-F238E27FC236}">
                <a16:creationId xmlns:a16="http://schemas.microsoft.com/office/drawing/2014/main" id="{1C1CA8EF-3E8D-411C-876C-E2CF9CAA0D6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0790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itting at a table&#10;&#10;Description automatically generated">
            <a:extLst>
              <a:ext uri="{FF2B5EF4-FFF2-40B4-BE49-F238E27FC236}">
                <a16:creationId xmlns:a16="http://schemas.microsoft.com/office/drawing/2014/main" id="{0FA7D79D-CEB3-4149-806F-5D0B690D5C87}"/>
              </a:ext>
            </a:extLst>
          </p:cNvPr>
          <p:cNvPicPr>
            <a:picLocks noChangeAspect="1"/>
          </p:cNvPicPr>
          <p:nvPr/>
        </p:nvPicPr>
        <p:blipFill rotWithShape="1">
          <a:blip r:embed="rId3"/>
          <a:srcRect t="7897" b="7897"/>
          <a:stretch/>
        </p:blipFill>
        <p:spPr>
          <a:xfrm flipH="1">
            <a:off x="-1" y="0"/>
            <a:ext cx="12192002" cy="6858000"/>
          </a:xfrm>
          <a:prstGeom prst="rect">
            <a:avLst/>
          </a:prstGeom>
        </p:spPr>
      </p:pic>
      <p:sp>
        <p:nvSpPr>
          <p:cNvPr id="7" name="Rectangle 6">
            <a:extLst>
              <a:ext uri="{FF2B5EF4-FFF2-40B4-BE49-F238E27FC236}">
                <a16:creationId xmlns:a16="http://schemas.microsoft.com/office/drawing/2014/main" id="{96BA14C8-19EA-456A-9B49-47BE42667DEB}"/>
              </a:ext>
            </a:extLst>
          </p:cNvPr>
          <p:cNvSpPr/>
          <p:nvPr/>
        </p:nvSpPr>
        <p:spPr bwMode="auto">
          <a:xfrm>
            <a:off x="0" y="0"/>
            <a:ext cx="11865429" cy="6858000"/>
          </a:xfrm>
          <a:prstGeom prst="rect">
            <a:avLst/>
          </a:prstGeom>
          <a:gradFill flip="none" rotWithShape="1">
            <a:gsLst>
              <a:gs pos="9000">
                <a:srgbClr val="000000"/>
              </a:gs>
              <a:gs pos="0">
                <a:schemeClr val="tx1">
                  <a:alpha val="65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922F2B9-C87D-407C-A1EE-615CB232F138}"/>
              </a:ext>
            </a:extLst>
          </p:cNvPr>
          <p:cNvSpPr>
            <a:spLocks noGrp="1"/>
          </p:cNvSpPr>
          <p:nvPr>
            <p:ph type="title"/>
          </p:nvPr>
        </p:nvSpPr>
        <p:spPr>
          <a:xfrm>
            <a:off x="588263" y="457200"/>
            <a:ext cx="11018520" cy="1107996"/>
          </a:xfrm>
        </p:spPr>
        <p:txBody>
          <a:bodyPr/>
          <a:lstStyle/>
          <a:p>
            <a:r>
              <a:rPr lang="en-US">
                <a:solidFill>
                  <a:schemeClr val="bg1"/>
                </a:solidFill>
              </a:rPr>
              <a:t>Allscripts leveraged existing licensing to seamlessly migrate to the cloud with Azure Virtual Machines </a:t>
            </a:r>
          </a:p>
        </p:txBody>
      </p:sp>
      <p:sp>
        <p:nvSpPr>
          <p:cNvPr id="6" name="Text Placeholder 5">
            <a:extLst>
              <a:ext uri="{FF2B5EF4-FFF2-40B4-BE49-F238E27FC236}">
                <a16:creationId xmlns:a16="http://schemas.microsoft.com/office/drawing/2014/main" id="{D38A1AF7-2748-4F05-BB21-1FCE30D2CFFF}"/>
              </a:ext>
            </a:extLst>
          </p:cNvPr>
          <p:cNvSpPr>
            <a:spLocks noGrp="1"/>
          </p:cNvSpPr>
          <p:nvPr>
            <p:ph type="body" sz="quarter" idx="10"/>
          </p:nvPr>
        </p:nvSpPr>
        <p:spPr>
          <a:xfrm>
            <a:off x="586916" y="3847061"/>
            <a:ext cx="5212080" cy="1400383"/>
          </a:xfrm>
        </p:spPr>
        <p:txBody>
          <a:bodyPr/>
          <a:lstStyle/>
          <a:p>
            <a:r>
              <a:rPr lang="en-US" sz="1400">
                <a:solidFill>
                  <a:schemeClr val="bg1"/>
                </a:solidFill>
                <a:latin typeface="Segoe UI Semibold" panose="020B0502040204020203" pitchFamily="34" charset="0"/>
                <a:cs typeface="Segoe UI Semibold" panose="020B0502040204020203" pitchFamily="34" charset="0"/>
              </a:rPr>
              <a:t>“By moving our acquired applications to Azure, we were able to get them up, running, and adding value to the business in three weeks versus the three months needed to requisition servers and storage.”</a:t>
            </a:r>
          </a:p>
          <a:p>
            <a:pPr lvl="1" algn="r">
              <a:spcBef>
                <a:spcPts val="1800"/>
              </a:spcBef>
            </a:pPr>
            <a:r>
              <a:rPr lang="en-US" sz="1000">
                <a:solidFill>
                  <a:schemeClr val="bg1"/>
                </a:solidFill>
                <a:latin typeface="Segoe UI Semibold" panose="020B0502040204020203" pitchFamily="34" charset="0"/>
                <a:cs typeface="Segoe UI Semibold" panose="020B0502040204020203" pitchFamily="34" charset="0"/>
              </a:rPr>
              <a:t>Peter Tomlinson</a:t>
            </a:r>
            <a:br>
              <a:rPr lang="en-US" sz="1000">
                <a:solidFill>
                  <a:schemeClr val="bg1"/>
                </a:solidFill>
                <a:latin typeface="Segoe UI Semibold" panose="020B0502040204020203" pitchFamily="34" charset="0"/>
                <a:cs typeface="Segoe UI Semibold" panose="020B0502040204020203" pitchFamily="34" charset="0"/>
              </a:rPr>
            </a:br>
            <a:r>
              <a:rPr lang="en-US" sz="1000">
                <a:solidFill>
                  <a:schemeClr val="bg1"/>
                </a:solidFill>
                <a:cs typeface="Segoe UI Semibold" panose="020B0502040204020203" pitchFamily="34" charset="0"/>
              </a:rPr>
              <a:t>Director of IS, Technology Operations at Allscripts</a:t>
            </a:r>
          </a:p>
        </p:txBody>
      </p:sp>
      <p:pic>
        <p:nvPicPr>
          <p:cNvPr id="5" name="Picture 2">
            <a:extLst>
              <a:ext uri="{FF2B5EF4-FFF2-40B4-BE49-F238E27FC236}">
                <a16:creationId xmlns:a16="http://schemas.microsoft.com/office/drawing/2014/main" id="{4FEF067E-6969-4D89-8537-99D0EB3695E0}"/>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86916" y="5870974"/>
            <a:ext cx="1965005" cy="40399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19B39A7-1B5F-4A65-B557-4BFCC5305F42}"/>
              </a:ext>
            </a:extLst>
          </p:cNvPr>
          <p:cNvGrpSpPr/>
          <p:nvPr/>
        </p:nvGrpSpPr>
        <p:grpSpPr>
          <a:xfrm>
            <a:off x="501209" y="1947590"/>
            <a:ext cx="4919976" cy="1413426"/>
            <a:chOff x="501209" y="1810105"/>
            <a:chExt cx="4919976" cy="1413426"/>
          </a:xfrm>
        </p:grpSpPr>
        <p:sp>
          <p:nvSpPr>
            <p:cNvPr id="8" name="Rectangle 7">
              <a:extLst>
                <a:ext uri="{FF2B5EF4-FFF2-40B4-BE49-F238E27FC236}">
                  <a16:creationId xmlns:a16="http://schemas.microsoft.com/office/drawing/2014/main" id="{4CEF0043-ABDC-43B4-9384-C4861BE785B6}"/>
                </a:ext>
              </a:extLst>
            </p:cNvPr>
            <p:cNvSpPr/>
            <p:nvPr/>
          </p:nvSpPr>
          <p:spPr>
            <a:xfrm>
              <a:off x="501209" y="2053980"/>
              <a:ext cx="1234175" cy="954107"/>
            </a:xfrm>
            <a:prstGeom prst="rect">
              <a:avLst/>
            </a:prstGeom>
            <a:noFill/>
            <a:ln w="10795" cap="flat" cmpd="sng" algn="ctr">
              <a:noFill/>
              <a:prstDash val="solid"/>
            </a:ln>
            <a:effectLst/>
          </p:spPr>
          <p:txBody>
            <a:bodyPr wrap="square" lIns="91440" tIns="45720" rIns="91440" bIns="45720" rtlCol="0" anchor="t">
              <a:spAutoFit/>
            </a:bodyPr>
            <a:lstStyle/>
            <a:p>
              <a:pPr marR="0" lvl="0" defTabSz="914400" eaLnBrk="1" fontAlgn="auto" latinLnBrk="0" hangingPunct="1">
                <a:spcBef>
                  <a:spcPts val="0"/>
                </a:spcBef>
                <a:spcAft>
                  <a:spcPts val="1800"/>
                </a:spcAft>
                <a:buClrTx/>
                <a:buSzTx/>
                <a:tabLst/>
                <a:defRPr/>
              </a:pPr>
              <a:r>
                <a:rPr lang="en-US" sz="1400" kern="0">
                  <a:solidFill>
                    <a:schemeClr val="bg1"/>
                  </a:solidFill>
                  <a:latin typeface="Segoe UI" panose="020B0502040204020203" pitchFamily="34" charset="0"/>
                  <a:cs typeface="Segoe UI" panose="020B0502040204020203" pitchFamily="34" charset="0"/>
                </a:rPr>
                <a:t>Need to consolidate data after acquisitions </a:t>
              </a:r>
              <a:endParaRPr kumimoji="0" lang="en-US" sz="140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D3CA6C54-8A50-46F5-BE59-BB7FBF4A4027}"/>
                </a:ext>
              </a:extLst>
            </p:cNvPr>
            <p:cNvSpPr txBox="1"/>
            <p:nvPr/>
          </p:nvSpPr>
          <p:spPr>
            <a:xfrm>
              <a:off x="501210" y="1810105"/>
              <a:ext cx="1168168" cy="338554"/>
            </a:xfrm>
            <a:prstGeom prst="rect">
              <a:avLst/>
            </a:prstGeom>
            <a:noFill/>
          </p:spPr>
          <p:txBody>
            <a:bodyPr wrap="square" rtlCol="0">
              <a:spAutoFit/>
            </a:bodyPr>
            <a:lstStyle/>
            <a:p>
              <a:r>
                <a:rPr lang="en-US" sz="1600" b="1">
                  <a:solidFill>
                    <a:schemeClr val="accent3"/>
                  </a:solidFill>
                  <a:latin typeface="Segoe UI Semibold" panose="020B0502040204020203" pitchFamily="34" charset="0"/>
                  <a:cs typeface="Segoe UI Semibold" panose="020B0502040204020203" pitchFamily="34" charset="0"/>
                </a:rPr>
                <a:t>Challenge</a:t>
              </a:r>
            </a:p>
          </p:txBody>
        </p:sp>
        <p:sp>
          <p:nvSpPr>
            <p:cNvPr id="11" name="TextBox 10">
              <a:extLst>
                <a:ext uri="{FF2B5EF4-FFF2-40B4-BE49-F238E27FC236}">
                  <a16:creationId xmlns:a16="http://schemas.microsoft.com/office/drawing/2014/main" id="{5BF6A40D-3733-4C9E-9C86-7A65D9602EFD}"/>
                </a:ext>
              </a:extLst>
            </p:cNvPr>
            <p:cNvSpPr txBox="1"/>
            <p:nvPr/>
          </p:nvSpPr>
          <p:spPr>
            <a:xfrm>
              <a:off x="2048165" y="1810105"/>
              <a:ext cx="1168168" cy="338554"/>
            </a:xfrm>
            <a:prstGeom prst="rect">
              <a:avLst/>
            </a:prstGeom>
            <a:noFill/>
          </p:spPr>
          <p:txBody>
            <a:bodyPr wrap="square" rtlCol="0">
              <a:spAutoFit/>
            </a:bodyPr>
            <a:lstStyle/>
            <a:p>
              <a:r>
                <a:rPr lang="en-US" sz="1600" b="1">
                  <a:solidFill>
                    <a:schemeClr val="accent3"/>
                  </a:solidFill>
                  <a:latin typeface="Segoe UI Semibold" panose="020B0502040204020203" pitchFamily="34" charset="0"/>
                  <a:cs typeface="Segoe UI Semibold" panose="020B0502040204020203" pitchFamily="34" charset="0"/>
                </a:rPr>
                <a:t>Solution</a:t>
              </a:r>
            </a:p>
          </p:txBody>
        </p:sp>
        <p:sp>
          <p:nvSpPr>
            <p:cNvPr id="12" name="TextBox 11">
              <a:extLst>
                <a:ext uri="{FF2B5EF4-FFF2-40B4-BE49-F238E27FC236}">
                  <a16:creationId xmlns:a16="http://schemas.microsoft.com/office/drawing/2014/main" id="{4C74EA4C-56CF-4CBE-88B8-D068BB59B5BF}"/>
                </a:ext>
              </a:extLst>
            </p:cNvPr>
            <p:cNvSpPr txBox="1"/>
            <p:nvPr/>
          </p:nvSpPr>
          <p:spPr>
            <a:xfrm>
              <a:off x="3946257" y="1810105"/>
              <a:ext cx="1168168" cy="338554"/>
            </a:xfrm>
            <a:prstGeom prst="rect">
              <a:avLst/>
            </a:prstGeom>
            <a:noFill/>
          </p:spPr>
          <p:txBody>
            <a:bodyPr wrap="square" rtlCol="0">
              <a:spAutoFit/>
            </a:bodyPr>
            <a:lstStyle/>
            <a:p>
              <a:r>
                <a:rPr lang="en-US" sz="1600" b="1">
                  <a:solidFill>
                    <a:schemeClr val="accent3"/>
                  </a:solidFill>
                  <a:latin typeface="Segoe UI Semibold" panose="020B0502040204020203" pitchFamily="34" charset="0"/>
                  <a:cs typeface="Segoe UI Semibold" panose="020B0502040204020203" pitchFamily="34" charset="0"/>
                </a:rPr>
                <a:t>Outcome</a:t>
              </a:r>
            </a:p>
          </p:txBody>
        </p:sp>
        <p:sp>
          <p:nvSpPr>
            <p:cNvPr id="13" name="Rectangle 12">
              <a:extLst>
                <a:ext uri="{FF2B5EF4-FFF2-40B4-BE49-F238E27FC236}">
                  <a16:creationId xmlns:a16="http://schemas.microsoft.com/office/drawing/2014/main" id="{F78B1B57-60A9-4401-8803-44F86157D2E4}"/>
                </a:ext>
              </a:extLst>
            </p:cNvPr>
            <p:cNvSpPr/>
            <p:nvPr/>
          </p:nvSpPr>
          <p:spPr>
            <a:xfrm>
              <a:off x="2048165" y="2053980"/>
              <a:ext cx="1621968" cy="1169551"/>
            </a:xfrm>
            <a:prstGeom prst="rect">
              <a:avLst/>
            </a:prstGeom>
            <a:noFill/>
            <a:ln w="10795" cap="flat" cmpd="sng" algn="ctr">
              <a:noFill/>
              <a:prstDash val="solid"/>
            </a:ln>
            <a:effectLst/>
          </p:spPr>
          <p:txBody>
            <a:bodyPr wrap="square" lIns="91440" tIns="45720" rIns="91440" bIns="45720" rtlCol="0" anchor="t">
              <a:spAutoFit/>
            </a:bodyPr>
            <a:lstStyle/>
            <a:p>
              <a:pPr marR="0" lvl="0" defTabSz="914400" eaLnBrk="1" fontAlgn="auto" latinLnBrk="0" hangingPunct="1">
                <a:spcBef>
                  <a:spcPts val="0"/>
                </a:spcBef>
                <a:spcAft>
                  <a:spcPts val="1800"/>
                </a:spcAft>
                <a:buClrTx/>
                <a:buSzTx/>
                <a:tabLst/>
                <a:defRPr/>
              </a:pPr>
              <a:r>
                <a:rPr lang="en-US" sz="1400" kern="0">
                  <a:solidFill>
                    <a:schemeClr val="bg1"/>
                  </a:solidFill>
                  <a:latin typeface="Segoe UI" panose="020B0502040204020203" pitchFamily="34" charset="0"/>
                  <a:cs typeface="Segoe UI" panose="020B0502040204020203" pitchFamily="34" charset="0"/>
                </a:rPr>
                <a:t>Migration of 600 SQL Server VMs to Azure with existing Windows and SQL Licenses </a:t>
              </a:r>
              <a:endParaRPr kumimoji="0" lang="en-US" sz="140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460A4CEC-C738-4034-85B7-ECCFCC6D17B6}"/>
                </a:ext>
              </a:extLst>
            </p:cNvPr>
            <p:cNvSpPr/>
            <p:nvPr/>
          </p:nvSpPr>
          <p:spPr>
            <a:xfrm>
              <a:off x="3946257" y="2053980"/>
              <a:ext cx="1474928" cy="954107"/>
            </a:xfrm>
            <a:prstGeom prst="rect">
              <a:avLst/>
            </a:prstGeom>
            <a:noFill/>
            <a:ln w="10795" cap="flat" cmpd="sng" algn="ctr">
              <a:noFill/>
              <a:prstDash val="solid"/>
            </a:ln>
            <a:effectLst/>
          </p:spPr>
          <p:txBody>
            <a:bodyPr wrap="square" lIns="91440" tIns="45720" rIns="91440" bIns="45720" rtlCol="0" anchor="t">
              <a:spAutoFit/>
            </a:bodyPr>
            <a:lstStyle/>
            <a:p>
              <a:pPr lvl="0" defTabSz="914400">
                <a:spcAft>
                  <a:spcPts val="1800"/>
                </a:spcAft>
                <a:defRPr/>
              </a:pPr>
              <a:r>
                <a:rPr lang="en-US" sz="1400" kern="0">
                  <a:solidFill>
                    <a:schemeClr val="bg1"/>
                  </a:solidFill>
                  <a:latin typeface="Segoe UI" panose="020B0502040204020203" pitchFamily="34" charset="0"/>
                  <a:cs typeface="Segoe UI" panose="020B0502040204020203" pitchFamily="34" charset="0"/>
                </a:rPr>
                <a:t>Licensing savings up to 82% with Azure Hybrid Benefit</a:t>
              </a:r>
              <a:endParaRPr kumimoji="0" lang="en-US" sz="140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866DCFC7-C322-41A4-B871-344BC3B4DDF0}"/>
                </a:ext>
              </a:extLst>
            </p:cNvPr>
            <p:cNvGrpSpPr/>
            <p:nvPr/>
          </p:nvGrpSpPr>
          <p:grpSpPr>
            <a:xfrm>
              <a:off x="1705347" y="1912074"/>
              <a:ext cx="2121762" cy="827637"/>
              <a:chOff x="1798268" y="1912074"/>
              <a:chExt cx="2121762" cy="827637"/>
            </a:xfrm>
          </p:grpSpPr>
          <p:sp>
            <p:nvSpPr>
              <p:cNvPr id="16" name="Diamond 50">
                <a:extLst>
                  <a:ext uri="{FF2B5EF4-FFF2-40B4-BE49-F238E27FC236}">
                    <a16:creationId xmlns:a16="http://schemas.microsoft.com/office/drawing/2014/main" id="{29868C89-2FDD-430F-8EA8-9DFB1F3B0A56}"/>
                  </a:ext>
                </a:extLst>
              </p:cNvPr>
              <p:cNvSpPr/>
              <p:nvPr/>
            </p:nvSpPr>
            <p:spPr>
              <a:xfrm>
                <a:off x="1798268" y="1912074"/>
                <a:ext cx="187013" cy="8276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50">
                <a:extLst>
                  <a:ext uri="{FF2B5EF4-FFF2-40B4-BE49-F238E27FC236}">
                    <a16:creationId xmlns:a16="http://schemas.microsoft.com/office/drawing/2014/main" id="{36712490-9961-45DF-9F93-53A127ADFD5E}"/>
                  </a:ext>
                </a:extLst>
              </p:cNvPr>
              <p:cNvSpPr/>
              <p:nvPr/>
            </p:nvSpPr>
            <p:spPr>
              <a:xfrm>
                <a:off x="3733017" y="1912074"/>
                <a:ext cx="187013" cy="8276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4570263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98FFA5-0065-4F99-BAF6-70C03099FFF0}"/>
              </a:ext>
            </a:extLst>
          </p:cNvPr>
          <p:cNvSpPr/>
          <p:nvPr/>
        </p:nvSpPr>
        <p:spPr>
          <a:xfrm>
            <a:off x="1144255" y="2854069"/>
            <a:ext cx="4571352" cy="800119"/>
          </a:xfrm>
          <a:prstGeom prst="rect">
            <a:avLst/>
          </a:prstGeom>
          <a:noFill/>
          <a:ln w="6350" cap="flat" cmpd="sng" algn="ctr">
            <a:noFill/>
            <a:prstDash val="solid"/>
            <a:miter lim="800000"/>
          </a:ln>
          <a:effectLst/>
        </p:spPr>
        <p:txBody>
          <a:bodyPr wrap="square" lIns="91427" tIns="45713" rIns="91427" bIns="45713" rtlCol="0" anchor="t">
            <a:spAutoFit/>
          </a:bodyPr>
          <a:lstStyle/>
          <a:p>
            <a:pPr defTabSz="914225">
              <a:defRPr/>
            </a:pPr>
            <a:r>
              <a:rPr lang="en-US" kern="0">
                <a:solidFill>
                  <a:srgbClr val="0078D7"/>
                </a:solidFill>
                <a:latin typeface="Segoe UI Semibold"/>
                <a:cs typeface="Segoe UI Semibold"/>
              </a:rPr>
              <a:t>Free Disaster Recovery secondary in Azure</a:t>
            </a:r>
          </a:p>
          <a:p>
            <a:pPr defTabSz="914225">
              <a:defRPr/>
            </a:pPr>
            <a:r>
              <a:rPr lang="en-US" sz="1400" kern="0">
                <a:solidFill>
                  <a:prstClr val="black"/>
                </a:solidFill>
                <a:latin typeface="Segoe UI"/>
              </a:rPr>
              <a:t>On-premises SQL Server with Software Assurance now comes with free SQL license for Azure DR secondary</a:t>
            </a:r>
            <a:endParaRPr lang="en-US" sz="1400" kern="0" baseline="30000">
              <a:solidFill>
                <a:prstClr val="black"/>
              </a:solidFill>
              <a:latin typeface="Segoe UI"/>
              <a:cs typeface="Segoe UI"/>
            </a:endParaRPr>
          </a:p>
        </p:txBody>
      </p:sp>
      <p:sp>
        <p:nvSpPr>
          <p:cNvPr id="6" name="Rectangle 5">
            <a:extLst>
              <a:ext uri="{FF2B5EF4-FFF2-40B4-BE49-F238E27FC236}">
                <a16:creationId xmlns:a16="http://schemas.microsoft.com/office/drawing/2014/main" id="{2672133F-C460-45EC-B3B3-3E883D7823B1}"/>
              </a:ext>
            </a:extLst>
          </p:cNvPr>
          <p:cNvSpPr/>
          <p:nvPr/>
        </p:nvSpPr>
        <p:spPr>
          <a:xfrm>
            <a:off x="1144255" y="3774482"/>
            <a:ext cx="4107003" cy="814209"/>
          </a:xfrm>
          <a:prstGeom prst="rect">
            <a:avLst/>
          </a:prstGeom>
          <a:noFill/>
          <a:ln w="6350" cap="flat" cmpd="sng" algn="ctr">
            <a:noFill/>
            <a:prstDash val="solid"/>
            <a:miter lim="800000"/>
          </a:ln>
          <a:effectLst/>
        </p:spPr>
        <p:txBody>
          <a:bodyPr wrap="square" lIns="91427" tIns="45713" rIns="91427" bIns="45713" rtlCol="0" anchor="t">
            <a:spAutoFit/>
          </a:bodyPr>
          <a:lstStyle/>
          <a:p>
            <a:pPr defTabSz="914225">
              <a:defRPr/>
            </a:pPr>
            <a:r>
              <a:rPr lang="en-US" kern="0">
                <a:solidFill>
                  <a:srgbClr val="0078D7"/>
                </a:solidFill>
                <a:latin typeface="Segoe UI Semibold" panose="020B0702040204020203" pitchFamily="34" charset="0"/>
                <a:cs typeface="Segoe UI Semibold" panose="020B0702040204020203" pitchFamily="34" charset="0"/>
              </a:rPr>
              <a:t>Automatic security updates</a:t>
            </a:r>
          </a:p>
          <a:p>
            <a:pPr defTabSz="914225">
              <a:defRPr/>
            </a:pPr>
            <a:r>
              <a:rPr lang="en-US" sz="1400" kern="0">
                <a:solidFill>
                  <a:prstClr val="black"/>
                </a:solidFill>
                <a:latin typeface="Segoe UI"/>
              </a:rPr>
              <a:t>Ease of maintenance with automatic application of the latest security patches, only on Azure</a:t>
            </a:r>
          </a:p>
        </p:txBody>
      </p:sp>
      <p:sp>
        <p:nvSpPr>
          <p:cNvPr id="7" name="Rectangle 6">
            <a:extLst>
              <a:ext uri="{FF2B5EF4-FFF2-40B4-BE49-F238E27FC236}">
                <a16:creationId xmlns:a16="http://schemas.microsoft.com/office/drawing/2014/main" id="{799BEBDF-2BEE-4CF7-B06F-3B0AE4029E97}"/>
              </a:ext>
            </a:extLst>
          </p:cNvPr>
          <p:cNvSpPr/>
          <p:nvPr/>
        </p:nvSpPr>
        <p:spPr>
          <a:xfrm>
            <a:off x="1144255" y="5643486"/>
            <a:ext cx="4571352" cy="814209"/>
          </a:xfrm>
          <a:prstGeom prst="rect">
            <a:avLst/>
          </a:prstGeom>
          <a:noFill/>
          <a:ln w="6350" cap="flat" cmpd="sng" algn="ctr">
            <a:noFill/>
            <a:prstDash val="solid"/>
            <a:miter lim="800000"/>
          </a:ln>
          <a:effectLst/>
        </p:spPr>
        <p:txBody>
          <a:bodyPr wrap="square" rtlCol="0" anchor="t">
            <a:spAutoFit/>
          </a:bodyPr>
          <a:lstStyle/>
          <a:p>
            <a:pPr defTabSz="914225">
              <a:defRPr/>
            </a:pPr>
            <a:r>
              <a:rPr lang="en-US" kern="0">
                <a:solidFill>
                  <a:srgbClr val="0078D7"/>
                </a:solidFill>
                <a:latin typeface="Segoe UI Semibold"/>
                <a:cs typeface="Segoe UI Semibold"/>
              </a:rPr>
              <a:t>Only cloud with Developer edition</a:t>
            </a:r>
          </a:p>
          <a:p>
            <a:pPr defTabSz="914225">
              <a:defRPr/>
            </a:pPr>
            <a:r>
              <a:rPr lang="en-US" sz="1400" kern="0">
                <a:solidFill>
                  <a:prstClr val="black"/>
                </a:solidFill>
                <a:latin typeface="Segoe UI"/>
              </a:rPr>
              <a:t>Access the fully-featured free SQL Server Developer edition, only pre-configured on Azure</a:t>
            </a:r>
            <a:endParaRPr lang="en-US" sz="1400" kern="0">
              <a:solidFill>
                <a:prstClr val="black"/>
              </a:solidFill>
              <a:latin typeface="Segoe UI"/>
              <a:cs typeface="Segoe UI"/>
            </a:endParaRPr>
          </a:p>
        </p:txBody>
      </p:sp>
      <p:sp>
        <p:nvSpPr>
          <p:cNvPr id="15" name="Rectangle 14">
            <a:extLst>
              <a:ext uri="{FF2B5EF4-FFF2-40B4-BE49-F238E27FC236}">
                <a16:creationId xmlns:a16="http://schemas.microsoft.com/office/drawing/2014/main" id="{F226CC01-FD5E-46B7-BAE0-1D26CCD6464C}"/>
              </a:ext>
            </a:extLst>
          </p:cNvPr>
          <p:cNvSpPr/>
          <p:nvPr/>
        </p:nvSpPr>
        <p:spPr>
          <a:xfrm>
            <a:off x="1144255" y="4708985"/>
            <a:ext cx="4571352" cy="814209"/>
          </a:xfrm>
          <a:prstGeom prst="rect">
            <a:avLst/>
          </a:prstGeom>
          <a:noFill/>
          <a:ln w="6350" cap="flat" cmpd="sng" algn="ctr">
            <a:noFill/>
            <a:prstDash val="solid"/>
            <a:miter lim="800000"/>
          </a:ln>
          <a:effectLst/>
        </p:spPr>
        <p:txBody>
          <a:bodyPr wrap="square" lIns="91427" tIns="45713" rIns="91427" bIns="45713" rtlCol="0" anchor="t">
            <a:spAutoFit/>
          </a:bodyPr>
          <a:lstStyle/>
          <a:p>
            <a:pPr defTabSz="914225">
              <a:defRPr/>
            </a:pPr>
            <a:r>
              <a:rPr lang="en-US" kern="0">
                <a:solidFill>
                  <a:srgbClr val="0078D7"/>
                </a:solidFill>
                <a:latin typeface="Segoe UI Semibold" panose="020B0702040204020203" pitchFamily="34" charset="0"/>
                <a:cs typeface="Segoe UI Semibold" panose="020B0702040204020203" pitchFamily="34" charset="0"/>
              </a:rPr>
              <a:t>Pre-configured cloud backup</a:t>
            </a:r>
          </a:p>
          <a:p>
            <a:pPr defTabSz="914225">
              <a:defRPr/>
            </a:pPr>
            <a:r>
              <a:rPr lang="en-US" sz="1400" kern="0">
                <a:solidFill>
                  <a:prstClr val="black"/>
                </a:solidFill>
                <a:latin typeface="Segoe UI"/>
              </a:rPr>
              <a:t>Restore to a specific point in time with an automatically-generated Azure backup</a:t>
            </a:r>
          </a:p>
        </p:txBody>
      </p:sp>
      <p:sp>
        <p:nvSpPr>
          <p:cNvPr id="24" name="Rectangle 23">
            <a:extLst>
              <a:ext uri="{FF2B5EF4-FFF2-40B4-BE49-F238E27FC236}">
                <a16:creationId xmlns:a16="http://schemas.microsoft.com/office/drawing/2014/main" id="{A47D96CF-F18A-4EA5-AF62-DEE8CB14CE34}"/>
              </a:ext>
            </a:extLst>
          </p:cNvPr>
          <p:cNvSpPr/>
          <p:nvPr/>
        </p:nvSpPr>
        <p:spPr>
          <a:xfrm>
            <a:off x="1144256" y="1919566"/>
            <a:ext cx="4571352" cy="814209"/>
          </a:xfrm>
          <a:prstGeom prst="rect">
            <a:avLst/>
          </a:prstGeom>
          <a:noFill/>
          <a:ln w="6350" cap="flat" cmpd="sng" algn="ctr">
            <a:noFill/>
            <a:prstDash val="solid"/>
            <a:miter lim="800000"/>
          </a:ln>
          <a:effectLst/>
        </p:spPr>
        <p:txBody>
          <a:bodyPr wrap="square" lIns="91427" tIns="45713" rIns="91427" bIns="45713" rtlCol="0" anchor="t">
            <a:spAutoFit/>
          </a:bodyPr>
          <a:lstStyle/>
          <a:p>
            <a:pPr defTabSz="914225">
              <a:defRPr/>
            </a:pPr>
            <a:r>
              <a:rPr lang="en-US" kern="0">
                <a:solidFill>
                  <a:srgbClr val="0078D7"/>
                </a:solidFill>
                <a:latin typeface="Segoe UI Semibold" panose="020B0702040204020203" pitchFamily="34" charset="0"/>
                <a:cs typeface="Segoe UI Semibold" panose="020B0702040204020203" pitchFamily="34" charset="0"/>
              </a:rPr>
              <a:t>Free support for SQL Server 2008/R2</a:t>
            </a:r>
          </a:p>
          <a:p>
            <a:pPr defTabSz="914225">
              <a:defRPr/>
            </a:pPr>
            <a:r>
              <a:rPr lang="en-US" sz="1400" kern="0">
                <a:solidFill>
                  <a:prstClr val="black"/>
                </a:solidFill>
                <a:latin typeface="Segoe UI"/>
              </a:rPr>
              <a:t>Get free extended security updates for SQL Server 2008/R2 images in Azure IaaS for three years</a:t>
            </a:r>
          </a:p>
        </p:txBody>
      </p:sp>
      <p:sp>
        <p:nvSpPr>
          <p:cNvPr id="25" name="Title 1">
            <a:extLst>
              <a:ext uri="{FF2B5EF4-FFF2-40B4-BE49-F238E27FC236}">
                <a16:creationId xmlns:a16="http://schemas.microsoft.com/office/drawing/2014/main" id="{534A3B3C-6896-484B-A954-AE5A81A6A322}"/>
              </a:ext>
            </a:extLst>
          </p:cNvPr>
          <p:cNvSpPr txBox="1">
            <a:spLocks/>
          </p:cNvSpPr>
          <p:nvPr/>
        </p:nvSpPr>
        <p:spPr>
          <a:xfrm>
            <a:off x="589044" y="457623"/>
            <a:ext cx="9724123" cy="553920"/>
          </a:xfrm>
          <a:prstGeom prst="rect">
            <a:avLst/>
          </a:prstGeom>
        </p:spPr>
        <p:txBody>
          <a:bodyPr anchor="t"/>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3200">
              <a:gradFill>
                <a:gsLst>
                  <a:gs pos="1250">
                    <a:sysClr val="windowText" lastClr="000000"/>
                  </a:gs>
                  <a:gs pos="100000">
                    <a:sysClr val="windowText" lastClr="000000"/>
                  </a:gs>
                </a:gsLst>
                <a:lin ang="5400000" scaled="0"/>
              </a:gradFill>
              <a:latin typeface="Segoe UI Semibold"/>
            </a:endParaRPr>
          </a:p>
        </p:txBody>
      </p:sp>
      <p:sp>
        <p:nvSpPr>
          <p:cNvPr id="65" name="Rectangle 64">
            <a:extLst>
              <a:ext uri="{FF2B5EF4-FFF2-40B4-BE49-F238E27FC236}">
                <a16:creationId xmlns:a16="http://schemas.microsoft.com/office/drawing/2014/main" id="{08F9398C-38DB-49BE-895C-336D2A367BE8}"/>
              </a:ext>
            </a:extLst>
          </p:cNvPr>
          <p:cNvSpPr/>
          <p:nvPr/>
        </p:nvSpPr>
        <p:spPr>
          <a:xfrm>
            <a:off x="6893365" y="1919566"/>
            <a:ext cx="4202806" cy="814209"/>
          </a:xfrm>
          <a:prstGeom prst="rect">
            <a:avLst/>
          </a:prstGeom>
          <a:noFill/>
          <a:ln w="6350" cap="flat" cmpd="sng" algn="ctr">
            <a:noFill/>
            <a:prstDash val="solid"/>
            <a:miter lim="800000"/>
          </a:ln>
          <a:effectLst/>
        </p:spPr>
        <p:txBody>
          <a:bodyPr wrap="square" lIns="91427" tIns="45713" rIns="91427" bIns="45713" rtlCol="0" anchor="t">
            <a:spAutoFit/>
          </a:bodyPr>
          <a:lstStyle/>
          <a:p>
            <a:pPr defTabSz="914225">
              <a:defRPr/>
            </a:pPr>
            <a:r>
              <a:rPr lang="en-US" kern="0">
                <a:solidFill>
                  <a:srgbClr val="0078D7"/>
                </a:solidFill>
                <a:latin typeface="Segoe UI Semibold" panose="020B0702040204020203" pitchFamily="34" charset="0"/>
                <a:cs typeface="Segoe UI Semibold" panose="020B0702040204020203" pitchFamily="34" charset="0"/>
              </a:rPr>
              <a:t>Best total cost of ownership</a:t>
            </a:r>
          </a:p>
          <a:p>
            <a:pPr defTabSz="914225">
              <a:defRPr/>
            </a:pPr>
            <a:r>
              <a:rPr lang="en-US" sz="1400" kern="0">
                <a:solidFill>
                  <a:prstClr val="black"/>
                </a:solidFill>
                <a:latin typeface="Segoe UI"/>
              </a:rPr>
              <a:t>Save up to 88% on Azure SQL Database compared to AWS RDS</a:t>
            </a:r>
          </a:p>
        </p:txBody>
      </p:sp>
      <p:sp>
        <p:nvSpPr>
          <p:cNvPr id="66" name="Rectangle 65">
            <a:extLst>
              <a:ext uri="{FF2B5EF4-FFF2-40B4-BE49-F238E27FC236}">
                <a16:creationId xmlns:a16="http://schemas.microsoft.com/office/drawing/2014/main" id="{B19ABABE-508F-48A4-889B-32D00CC15DBF}"/>
              </a:ext>
            </a:extLst>
          </p:cNvPr>
          <p:cNvSpPr/>
          <p:nvPr/>
        </p:nvSpPr>
        <p:spPr>
          <a:xfrm>
            <a:off x="6893365" y="2854069"/>
            <a:ext cx="4293520" cy="814209"/>
          </a:xfrm>
          <a:prstGeom prst="rect">
            <a:avLst/>
          </a:prstGeom>
          <a:noFill/>
          <a:ln w="6350" cap="flat" cmpd="sng" algn="ctr">
            <a:noFill/>
            <a:prstDash val="solid"/>
            <a:miter lim="800000"/>
          </a:ln>
          <a:effectLst/>
        </p:spPr>
        <p:txBody>
          <a:bodyPr wrap="square" lIns="91427" tIns="45713" rIns="91427" bIns="45713" rtlCol="0" anchor="t">
            <a:spAutoFit/>
          </a:bodyPr>
          <a:lstStyle/>
          <a:p>
            <a:pPr defTabSz="914225">
              <a:defRPr/>
            </a:pPr>
            <a:r>
              <a:rPr lang="en-US" kern="0">
                <a:solidFill>
                  <a:srgbClr val="0078D7"/>
                </a:solidFill>
                <a:latin typeface="Segoe UI Semibold" panose="020B0702040204020203" pitchFamily="34" charset="0"/>
                <a:cs typeface="Segoe UI Semibold" panose="020B0702040204020203" pitchFamily="34" charset="0"/>
              </a:rPr>
              <a:t>Evergreen SQL</a:t>
            </a:r>
          </a:p>
          <a:p>
            <a:pPr defTabSz="914225">
              <a:defRPr/>
            </a:pPr>
            <a:r>
              <a:rPr lang="en-US" sz="1400" kern="0">
                <a:solidFill>
                  <a:prstClr val="black"/>
                </a:solidFill>
                <a:latin typeface="Segoe UI"/>
              </a:rPr>
              <a:t>Stay always up to date with Azure SQL Database, with full parity based on 100% code consistency</a:t>
            </a:r>
          </a:p>
        </p:txBody>
      </p:sp>
      <p:sp>
        <p:nvSpPr>
          <p:cNvPr id="67" name="Rectangle 66">
            <a:extLst>
              <a:ext uri="{FF2B5EF4-FFF2-40B4-BE49-F238E27FC236}">
                <a16:creationId xmlns:a16="http://schemas.microsoft.com/office/drawing/2014/main" id="{C5B89E1B-A6AB-4E67-A97F-B14CC714A2AD}"/>
              </a:ext>
            </a:extLst>
          </p:cNvPr>
          <p:cNvSpPr/>
          <p:nvPr/>
        </p:nvSpPr>
        <p:spPr>
          <a:xfrm>
            <a:off x="6883236" y="3788572"/>
            <a:ext cx="4989449" cy="800119"/>
          </a:xfrm>
          <a:prstGeom prst="rect">
            <a:avLst/>
          </a:prstGeom>
          <a:noFill/>
          <a:ln w="6350" cap="flat" cmpd="sng" algn="ctr">
            <a:noFill/>
            <a:prstDash val="solid"/>
            <a:miter lim="800000"/>
          </a:ln>
          <a:effectLst/>
        </p:spPr>
        <p:txBody>
          <a:bodyPr wrap="square" lIns="91427" tIns="45713" rIns="91427" bIns="45713" rtlCol="0" anchor="t">
            <a:spAutoFit/>
          </a:bodyPr>
          <a:lstStyle/>
          <a:p>
            <a:pPr defTabSz="914225">
              <a:defRPr/>
            </a:pPr>
            <a:r>
              <a:rPr lang="en-US" kern="0">
                <a:solidFill>
                  <a:srgbClr val="0078D7"/>
                </a:solidFill>
                <a:latin typeface="Segoe UI Semibold" panose="020B0702040204020203" pitchFamily="34" charset="0"/>
                <a:cs typeface="Segoe UI Semibold" panose="020B0702040204020203" pitchFamily="34" charset="0"/>
              </a:rPr>
              <a:t>Industry’s highest SLA on Azure SQL Database</a:t>
            </a:r>
          </a:p>
          <a:p>
            <a:pPr defTabSz="914225">
              <a:defRPr/>
            </a:pPr>
            <a:r>
              <a:rPr lang="en-US" sz="1400" kern="0">
                <a:solidFill>
                  <a:prstClr val="black"/>
                </a:solidFill>
                <a:latin typeface="Segoe UI"/>
              </a:rPr>
              <a:t>Experience up to a 99.995% availability SLA and the industry’s first 100% business continuity SLA</a:t>
            </a:r>
          </a:p>
        </p:txBody>
      </p:sp>
      <p:sp>
        <p:nvSpPr>
          <p:cNvPr id="68" name="Rectangle 67">
            <a:extLst>
              <a:ext uri="{FF2B5EF4-FFF2-40B4-BE49-F238E27FC236}">
                <a16:creationId xmlns:a16="http://schemas.microsoft.com/office/drawing/2014/main" id="{54BE9710-9471-46F7-932B-0C2E6EA94DDD}"/>
              </a:ext>
            </a:extLst>
          </p:cNvPr>
          <p:cNvSpPr/>
          <p:nvPr/>
        </p:nvSpPr>
        <p:spPr>
          <a:xfrm>
            <a:off x="6883236" y="4708985"/>
            <a:ext cx="4183906" cy="814209"/>
          </a:xfrm>
          <a:prstGeom prst="rect">
            <a:avLst/>
          </a:prstGeom>
          <a:noFill/>
          <a:ln w="6350" cap="flat" cmpd="sng" algn="ctr">
            <a:noFill/>
            <a:prstDash val="solid"/>
            <a:miter lim="800000"/>
          </a:ln>
          <a:effectLst/>
        </p:spPr>
        <p:txBody>
          <a:bodyPr wrap="square" lIns="91427" tIns="45713" rIns="91427" bIns="45713" rtlCol="0" anchor="t">
            <a:spAutoFit/>
          </a:bodyPr>
          <a:lstStyle/>
          <a:p>
            <a:pPr defTabSz="914225">
              <a:defRPr/>
            </a:pPr>
            <a:r>
              <a:rPr lang="en-US" kern="0">
                <a:solidFill>
                  <a:srgbClr val="0078D7"/>
                </a:solidFill>
                <a:latin typeface="Segoe UI Semibold" panose="020B0702040204020203" pitchFamily="34" charset="0"/>
                <a:cs typeface="Segoe UI Semibold" panose="020B0702040204020203" pitchFamily="34" charset="0"/>
              </a:rPr>
              <a:t>ML-based performance and security</a:t>
            </a:r>
          </a:p>
          <a:p>
            <a:pPr defTabSz="914225">
              <a:defRPr/>
            </a:pPr>
            <a:r>
              <a:rPr lang="en-US" sz="1400" kern="0">
                <a:solidFill>
                  <a:prstClr val="black"/>
                </a:solidFill>
                <a:latin typeface="Segoe UI"/>
              </a:rPr>
              <a:t>Optimize performance and security with built-in, ML-based features that act on your behalf</a:t>
            </a:r>
          </a:p>
        </p:txBody>
      </p:sp>
      <p:sp>
        <p:nvSpPr>
          <p:cNvPr id="2" name="Title 1">
            <a:extLst>
              <a:ext uri="{FF2B5EF4-FFF2-40B4-BE49-F238E27FC236}">
                <a16:creationId xmlns:a16="http://schemas.microsoft.com/office/drawing/2014/main" id="{8064DD9A-DA24-49D1-A8E3-5D2F3D4C5995}"/>
              </a:ext>
            </a:extLst>
          </p:cNvPr>
          <p:cNvSpPr>
            <a:spLocks noGrp="1"/>
          </p:cNvSpPr>
          <p:nvPr>
            <p:ph type="title"/>
          </p:nvPr>
        </p:nvSpPr>
        <p:spPr/>
        <p:txBody>
          <a:bodyPr/>
          <a:lstStyle/>
          <a:p>
            <a:r>
              <a:rPr lang="en-US"/>
              <a:t>More reasons to pick Azure over AWS for </a:t>
            </a:r>
            <a:br>
              <a:rPr lang="en-US"/>
            </a:br>
            <a:r>
              <a:rPr lang="en-US"/>
              <a:t>SQL Server workloads</a:t>
            </a:r>
          </a:p>
        </p:txBody>
      </p:sp>
      <p:pic>
        <p:nvPicPr>
          <p:cNvPr id="69" name="Graphic 68">
            <a:extLst>
              <a:ext uri="{FF2B5EF4-FFF2-40B4-BE49-F238E27FC236}">
                <a16:creationId xmlns:a16="http://schemas.microsoft.com/office/drawing/2014/main" id="{8B6F8000-E326-4139-A8DA-F24C1C87BD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263" y="4896248"/>
            <a:ext cx="439682" cy="439682"/>
          </a:xfrm>
          <a:prstGeom prst="rect">
            <a:avLst/>
          </a:prstGeom>
        </p:spPr>
      </p:pic>
      <p:pic>
        <p:nvPicPr>
          <p:cNvPr id="94" name="Graphic 93">
            <a:extLst>
              <a:ext uri="{FF2B5EF4-FFF2-40B4-BE49-F238E27FC236}">
                <a16:creationId xmlns:a16="http://schemas.microsoft.com/office/drawing/2014/main" id="{14399389-1936-442C-AF51-F8600783F0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4824" y="3041332"/>
            <a:ext cx="439682" cy="439682"/>
          </a:xfrm>
          <a:prstGeom prst="rect">
            <a:avLst/>
          </a:prstGeom>
        </p:spPr>
      </p:pic>
      <p:pic>
        <p:nvPicPr>
          <p:cNvPr id="95" name="Graphic 94">
            <a:extLst>
              <a:ext uri="{FF2B5EF4-FFF2-40B4-BE49-F238E27FC236}">
                <a16:creationId xmlns:a16="http://schemas.microsoft.com/office/drawing/2014/main" id="{F759EFC2-7D0B-4306-9B84-89FB524D82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34824" y="4896248"/>
            <a:ext cx="439682" cy="439682"/>
          </a:xfrm>
          <a:prstGeom prst="rect">
            <a:avLst/>
          </a:prstGeom>
        </p:spPr>
      </p:pic>
      <p:pic>
        <p:nvPicPr>
          <p:cNvPr id="96" name="Graphic 95">
            <a:extLst>
              <a:ext uri="{FF2B5EF4-FFF2-40B4-BE49-F238E27FC236}">
                <a16:creationId xmlns:a16="http://schemas.microsoft.com/office/drawing/2014/main" id="{462C300E-6791-43DA-97B2-4416FEC099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34824" y="3968790"/>
            <a:ext cx="439682" cy="439682"/>
          </a:xfrm>
          <a:prstGeom prst="rect">
            <a:avLst/>
          </a:prstGeom>
        </p:spPr>
      </p:pic>
      <p:pic>
        <p:nvPicPr>
          <p:cNvPr id="97" name="Graphic 96">
            <a:extLst>
              <a:ext uri="{FF2B5EF4-FFF2-40B4-BE49-F238E27FC236}">
                <a16:creationId xmlns:a16="http://schemas.microsoft.com/office/drawing/2014/main" id="{158981AC-6154-48DC-8ED7-6A76CD23E4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8263" y="2106829"/>
            <a:ext cx="439682" cy="439682"/>
          </a:xfrm>
          <a:prstGeom prst="rect">
            <a:avLst/>
          </a:prstGeom>
        </p:spPr>
      </p:pic>
      <p:pic>
        <p:nvPicPr>
          <p:cNvPr id="98" name="Graphic 97">
            <a:extLst>
              <a:ext uri="{FF2B5EF4-FFF2-40B4-BE49-F238E27FC236}">
                <a16:creationId xmlns:a16="http://schemas.microsoft.com/office/drawing/2014/main" id="{A3F61BC9-C0D3-4EBE-AAF9-B0EFA49BCE4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263" y="3041332"/>
            <a:ext cx="439682" cy="439682"/>
          </a:xfrm>
          <a:prstGeom prst="rect">
            <a:avLst/>
          </a:prstGeom>
        </p:spPr>
      </p:pic>
      <p:pic>
        <p:nvPicPr>
          <p:cNvPr id="99" name="Graphic 98">
            <a:extLst>
              <a:ext uri="{FF2B5EF4-FFF2-40B4-BE49-F238E27FC236}">
                <a16:creationId xmlns:a16="http://schemas.microsoft.com/office/drawing/2014/main" id="{F1022589-A089-4FBF-B69C-FC1DF148016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34824" y="2106829"/>
            <a:ext cx="439682" cy="439682"/>
          </a:xfrm>
          <a:prstGeom prst="rect">
            <a:avLst/>
          </a:prstGeom>
        </p:spPr>
      </p:pic>
      <p:pic>
        <p:nvPicPr>
          <p:cNvPr id="100" name="Graphic 99">
            <a:extLst>
              <a:ext uri="{FF2B5EF4-FFF2-40B4-BE49-F238E27FC236}">
                <a16:creationId xmlns:a16="http://schemas.microsoft.com/office/drawing/2014/main" id="{D1B50446-70C3-4C5E-B53C-08D529A1EB6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8263" y="5830749"/>
            <a:ext cx="439682" cy="439682"/>
          </a:xfrm>
          <a:prstGeom prst="rect">
            <a:avLst/>
          </a:prstGeom>
        </p:spPr>
      </p:pic>
      <p:pic>
        <p:nvPicPr>
          <p:cNvPr id="102" name="Graphic 101">
            <a:extLst>
              <a:ext uri="{FF2B5EF4-FFF2-40B4-BE49-F238E27FC236}">
                <a16:creationId xmlns:a16="http://schemas.microsoft.com/office/drawing/2014/main" id="{58E59B5D-E304-4BF7-922E-4671F6E717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8263" y="3968790"/>
            <a:ext cx="439682" cy="439682"/>
          </a:xfrm>
          <a:prstGeom prst="rect">
            <a:avLst/>
          </a:prstGeom>
        </p:spPr>
      </p:pic>
    </p:spTree>
    <p:extLst>
      <p:ext uri="{BB962C8B-B14F-4D97-AF65-F5344CB8AC3E}">
        <p14:creationId xmlns:p14="http://schemas.microsoft.com/office/powerpoint/2010/main" val="7874008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5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AB1-D6E8-4470-AF39-791B4CF6C1B2}"/>
              </a:ext>
            </a:extLst>
          </p:cNvPr>
          <p:cNvSpPr>
            <a:spLocks noGrp="1"/>
          </p:cNvSpPr>
          <p:nvPr>
            <p:ph type="title"/>
          </p:nvPr>
        </p:nvSpPr>
        <p:spPr>
          <a:xfrm>
            <a:off x="588263" y="457200"/>
            <a:ext cx="11018520" cy="430887"/>
          </a:xfrm>
        </p:spPr>
        <p:txBody>
          <a:bodyPr/>
          <a:lstStyle/>
          <a:p>
            <a:r>
              <a:rPr lang="en-US" sz="2800">
                <a:cs typeface="Segoe UI"/>
              </a:rPr>
              <a:t>Benchmarks show Azure SQL VMs deliver up to 87% savings </a:t>
            </a:r>
            <a:endParaRPr lang="en-US" sz="2800"/>
          </a:p>
        </p:txBody>
      </p:sp>
      <p:sp>
        <p:nvSpPr>
          <p:cNvPr id="27" name="TextBox 26">
            <a:extLst>
              <a:ext uri="{FF2B5EF4-FFF2-40B4-BE49-F238E27FC236}">
                <a16:creationId xmlns:a16="http://schemas.microsoft.com/office/drawing/2014/main" id="{CF4BD284-B8CC-4BB4-9137-7EDDB882D536}"/>
              </a:ext>
            </a:extLst>
          </p:cNvPr>
          <p:cNvSpPr txBox="1"/>
          <p:nvPr/>
        </p:nvSpPr>
        <p:spPr>
          <a:xfrm>
            <a:off x="584200" y="915410"/>
            <a:ext cx="7561759" cy="276999"/>
          </a:xfrm>
          <a:prstGeom prst="rect">
            <a:avLst/>
          </a:prstGeom>
          <a:noFill/>
        </p:spPr>
        <p:txBody>
          <a:bodyPr wrap="square" lIns="0" tIns="0" rIns="0" bIns="0" rtlCol="0">
            <a:spAutoFit/>
          </a:bodyPr>
          <a:lstStyle/>
          <a:p>
            <a:pPr>
              <a:lnSpc>
                <a:spcPct val="90000"/>
              </a:lnSpc>
              <a:spcAft>
                <a:spcPts val="600"/>
              </a:spcAft>
            </a:pPr>
            <a:r>
              <a:rPr lang="en-US" sz="2000">
                <a:ln w="3175">
                  <a:noFill/>
                </a:ln>
                <a:solidFill>
                  <a:schemeClr val="accent1"/>
                </a:solidFill>
                <a:latin typeface="+mj-lt"/>
                <a:cs typeface="Segoe UI" pitchFamily="34" charset="0"/>
              </a:rPr>
              <a:t>1</a:t>
            </a:r>
            <a:r>
              <a:rPr lang="en-US" sz="2000" baseline="30000">
                <a:ln w="3175">
                  <a:noFill/>
                </a:ln>
                <a:solidFill>
                  <a:schemeClr val="accent1"/>
                </a:solidFill>
                <a:latin typeface="+mj-lt"/>
                <a:cs typeface="Segoe UI" pitchFamily="34" charset="0"/>
              </a:rPr>
              <a:t>st</a:t>
            </a:r>
            <a:r>
              <a:rPr lang="en-US" sz="2000">
                <a:ln w="3175">
                  <a:noFill/>
                </a:ln>
                <a:solidFill>
                  <a:schemeClr val="accent1"/>
                </a:solidFill>
                <a:latin typeface="+mj-lt"/>
                <a:cs typeface="Segoe UI" pitchFamily="34" charset="0"/>
              </a:rPr>
              <a:t> SQL IaaS Benchmark Report (December 2019)</a:t>
            </a:r>
          </a:p>
        </p:txBody>
      </p:sp>
      <p:grpSp>
        <p:nvGrpSpPr>
          <p:cNvPr id="11" name="Group 10">
            <a:extLst>
              <a:ext uri="{FF2B5EF4-FFF2-40B4-BE49-F238E27FC236}">
                <a16:creationId xmlns:a16="http://schemas.microsoft.com/office/drawing/2014/main" id="{87A21D1A-63D3-4641-8D30-2A962A19156E}"/>
              </a:ext>
            </a:extLst>
          </p:cNvPr>
          <p:cNvGrpSpPr/>
          <p:nvPr/>
        </p:nvGrpSpPr>
        <p:grpSpPr>
          <a:xfrm>
            <a:off x="6459844" y="1888599"/>
            <a:ext cx="2871094" cy="2575825"/>
            <a:chOff x="3134099" y="1860891"/>
            <a:chExt cx="2871094" cy="2575825"/>
          </a:xfrm>
        </p:grpSpPr>
        <p:sp>
          <p:nvSpPr>
            <p:cNvPr id="18" name="TextBox 17">
              <a:extLst>
                <a:ext uri="{FF2B5EF4-FFF2-40B4-BE49-F238E27FC236}">
                  <a16:creationId xmlns:a16="http://schemas.microsoft.com/office/drawing/2014/main" id="{23EBE541-37D8-4B90-BB2D-7B4432BD6D8B}"/>
                </a:ext>
              </a:extLst>
            </p:cNvPr>
            <p:cNvSpPr txBox="1"/>
            <p:nvPr/>
          </p:nvSpPr>
          <p:spPr>
            <a:xfrm>
              <a:off x="4337783" y="4270517"/>
              <a:ext cx="1005715"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71% less</a:t>
              </a:r>
            </a:p>
          </p:txBody>
        </p:sp>
        <p:pic>
          <p:nvPicPr>
            <p:cNvPr id="12" name="Picture 11">
              <a:extLst>
                <a:ext uri="{FF2B5EF4-FFF2-40B4-BE49-F238E27FC236}">
                  <a16:creationId xmlns:a16="http://schemas.microsoft.com/office/drawing/2014/main" id="{8AFF8FF6-0BC8-460D-B056-00C0BCE7C00B}"/>
                </a:ext>
              </a:extLst>
            </p:cNvPr>
            <p:cNvPicPr>
              <a:picLocks noChangeAspect="1"/>
            </p:cNvPicPr>
            <p:nvPr/>
          </p:nvPicPr>
          <p:blipFill>
            <a:blip r:embed="rId3"/>
            <a:stretch>
              <a:fillRect/>
            </a:stretch>
          </p:blipFill>
          <p:spPr>
            <a:xfrm>
              <a:off x="3134099" y="2228287"/>
              <a:ext cx="2871094" cy="1917984"/>
            </a:xfrm>
            <a:prstGeom prst="rect">
              <a:avLst/>
            </a:prstGeom>
          </p:spPr>
        </p:pic>
        <p:sp>
          <p:nvSpPr>
            <p:cNvPr id="31" name="TextBox 30">
              <a:extLst>
                <a:ext uri="{FF2B5EF4-FFF2-40B4-BE49-F238E27FC236}">
                  <a16:creationId xmlns:a16="http://schemas.microsoft.com/office/drawing/2014/main" id="{3C19BB93-6845-464B-BFD7-AD8D618BB1F8}"/>
                </a:ext>
              </a:extLst>
            </p:cNvPr>
            <p:cNvSpPr txBox="1"/>
            <p:nvPr/>
          </p:nvSpPr>
          <p:spPr>
            <a:xfrm>
              <a:off x="3921951" y="1860891"/>
              <a:ext cx="1837378"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 vs 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a:t>
              </a:r>
            </a:p>
          </p:txBody>
        </p:sp>
      </p:grpSp>
      <p:grpSp>
        <p:nvGrpSpPr>
          <p:cNvPr id="14" name="Group 13">
            <a:extLst>
              <a:ext uri="{FF2B5EF4-FFF2-40B4-BE49-F238E27FC236}">
                <a16:creationId xmlns:a16="http://schemas.microsoft.com/office/drawing/2014/main" id="{77AC1D5B-918F-4E09-A9F1-F3503788F0E9}"/>
              </a:ext>
            </a:extLst>
          </p:cNvPr>
          <p:cNvGrpSpPr/>
          <p:nvPr/>
        </p:nvGrpSpPr>
        <p:grpSpPr>
          <a:xfrm>
            <a:off x="2861062" y="1888599"/>
            <a:ext cx="2627374" cy="2575825"/>
            <a:chOff x="300946" y="1860891"/>
            <a:chExt cx="2627374" cy="2575825"/>
          </a:xfrm>
        </p:grpSpPr>
        <p:sp>
          <p:nvSpPr>
            <p:cNvPr id="19" name="TextBox 18">
              <a:extLst>
                <a:ext uri="{FF2B5EF4-FFF2-40B4-BE49-F238E27FC236}">
                  <a16:creationId xmlns:a16="http://schemas.microsoft.com/office/drawing/2014/main" id="{11A0CA9B-C848-4547-B539-DA801E7AC2B9}"/>
                </a:ext>
              </a:extLst>
            </p:cNvPr>
            <p:cNvSpPr txBox="1"/>
            <p:nvPr/>
          </p:nvSpPr>
          <p:spPr>
            <a:xfrm>
              <a:off x="1276875" y="4270517"/>
              <a:ext cx="1005715"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71% less</a:t>
              </a:r>
            </a:p>
          </p:txBody>
        </p:sp>
        <p:pic>
          <p:nvPicPr>
            <p:cNvPr id="3" name="Picture 2">
              <a:extLst>
                <a:ext uri="{FF2B5EF4-FFF2-40B4-BE49-F238E27FC236}">
                  <a16:creationId xmlns:a16="http://schemas.microsoft.com/office/drawing/2014/main" id="{FBF92E6C-AACD-43D1-81AC-473240F7FD7B}"/>
                </a:ext>
              </a:extLst>
            </p:cNvPr>
            <p:cNvPicPr>
              <a:picLocks noChangeAspect="1"/>
            </p:cNvPicPr>
            <p:nvPr/>
          </p:nvPicPr>
          <p:blipFill>
            <a:blip r:embed="rId4"/>
            <a:stretch>
              <a:fillRect/>
            </a:stretch>
          </p:blipFill>
          <p:spPr>
            <a:xfrm>
              <a:off x="300946" y="2230088"/>
              <a:ext cx="2627374" cy="1914384"/>
            </a:xfrm>
            <a:prstGeom prst="rect">
              <a:avLst/>
            </a:prstGeom>
          </p:spPr>
        </p:pic>
        <p:sp>
          <p:nvSpPr>
            <p:cNvPr id="32" name="TextBox 31">
              <a:extLst>
                <a:ext uri="{FF2B5EF4-FFF2-40B4-BE49-F238E27FC236}">
                  <a16:creationId xmlns:a16="http://schemas.microsoft.com/office/drawing/2014/main" id="{2DF03465-AC87-4D58-AC93-D2F237654BA1}"/>
                </a:ext>
              </a:extLst>
            </p:cNvPr>
            <p:cNvSpPr txBox="1"/>
            <p:nvPr/>
          </p:nvSpPr>
          <p:spPr>
            <a:xfrm>
              <a:off x="631144" y="1860891"/>
              <a:ext cx="2297176"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License Included vs License Included</a:t>
              </a:r>
            </a:p>
          </p:txBody>
        </p:sp>
      </p:grpSp>
      <p:sp>
        <p:nvSpPr>
          <p:cNvPr id="15" name="TextBox 14">
            <a:extLst>
              <a:ext uri="{FF2B5EF4-FFF2-40B4-BE49-F238E27FC236}">
                <a16:creationId xmlns:a16="http://schemas.microsoft.com/office/drawing/2014/main" id="{36B3066E-7270-46A0-A0B6-94DD4124CF5F}"/>
              </a:ext>
            </a:extLst>
          </p:cNvPr>
          <p:cNvSpPr txBox="1"/>
          <p:nvPr/>
        </p:nvSpPr>
        <p:spPr>
          <a:xfrm>
            <a:off x="2324761" y="1435608"/>
            <a:ext cx="7542479" cy="184666"/>
          </a:xfrm>
          <a:prstGeom prst="rect">
            <a:avLst/>
          </a:prstGeom>
          <a:noFill/>
        </p:spPr>
        <p:txBody>
          <a:bodyPr wrap="square" lIns="0" tIns="0" rIns="0" bIns="0" rtlCol="0">
            <a:spAutoFit/>
          </a:bodyPr>
          <a:lstStyle>
            <a:defPPr>
              <a:defRPr lang="en-US"/>
            </a:defPPr>
            <a:lvl1pPr algn="ctr">
              <a:defRPr sz="1600" b="0">
                <a:latin typeface="+mj-lt"/>
                <a:cs typeface="Segoe UI Semibold" panose="020B0702040204020203" pitchFamily="34" charset="0"/>
              </a:defRPr>
            </a:lvl1pPr>
          </a:lstStyle>
          <a:p>
            <a:r>
              <a:rPr lang="en-US" sz="1200">
                <a:solidFill>
                  <a:schemeClr val="accent1"/>
                </a:solidFill>
              </a:rPr>
              <a:t>SQL Server on Azure Virtual Machines vs. SQL Server on AWS EC2 price-performance comparison</a:t>
            </a:r>
          </a:p>
        </p:txBody>
      </p:sp>
      <p:sp>
        <p:nvSpPr>
          <p:cNvPr id="17" name="Rectangle 16">
            <a:extLst>
              <a:ext uri="{FF2B5EF4-FFF2-40B4-BE49-F238E27FC236}">
                <a16:creationId xmlns:a16="http://schemas.microsoft.com/office/drawing/2014/main" id="{B7194FD2-7AD4-427A-9AFE-83DA8F018E8C}"/>
              </a:ext>
            </a:extLst>
          </p:cNvPr>
          <p:cNvSpPr/>
          <p:nvPr/>
        </p:nvSpPr>
        <p:spPr>
          <a:xfrm>
            <a:off x="593534" y="5237567"/>
            <a:ext cx="11053188" cy="723275"/>
          </a:xfrm>
          <a:prstGeom prst="rect">
            <a:avLst/>
          </a:prstGeom>
        </p:spPr>
        <p:txBody>
          <a:bodyPr wrap="square" lIns="0" tIns="0" rIns="0" bIns="0">
            <a:spAutoFit/>
          </a:bodyPr>
          <a:lstStyle/>
          <a:p>
            <a:pPr>
              <a:spcAft>
                <a:spcPts val="300"/>
              </a:spcAft>
            </a:pPr>
            <a:r>
              <a:rPr lang="en-US" sz="1400"/>
              <a:t>Data sets derived from industry-recognized TPC-E Benchmark™</a:t>
            </a:r>
          </a:p>
          <a:p>
            <a:pPr>
              <a:spcAft>
                <a:spcPts val="300"/>
              </a:spcAft>
            </a:pPr>
            <a:r>
              <a:rPr lang="en-US" sz="1400"/>
              <a:t>Simulated 400 concurrent users, unlimited pacing, 8 deg of parallelism, 5 test runs.</a:t>
            </a:r>
          </a:p>
          <a:p>
            <a:pPr>
              <a:spcAft>
                <a:spcPts val="300"/>
              </a:spcAft>
            </a:pPr>
            <a:r>
              <a:rPr lang="en-US" sz="1400"/>
              <a:t>Results above were for Premium SSD storage on Windows Server.  Similar tests run for Red Hat Enterprise Linux and for high-end storage.</a:t>
            </a:r>
          </a:p>
        </p:txBody>
      </p:sp>
      <p:sp>
        <p:nvSpPr>
          <p:cNvPr id="20" name="TextBox 19">
            <a:extLst>
              <a:ext uri="{FF2B5EF4-FFF2-40B4-BE49-F238E27FC236}">
                <a16:creationId xmlns:a16="http://schemas.microsoft.com/office/drawing/2014/main" id="{6D42B41A-BB48-4CD2-A242-8B9104442B8F}"/>
              </a:ext>
            </a:extLst>
          </p:cNvPr>
          <p:cNvSpPr txBox="1"/>
          <p:nvPr/>
        </p:nvSpPr>
        <p:spPr>
          <a:xfrm>
            <a:off x="584200" y="6123801"/>
            <a:ext cx="11018520" cy="553998"/>
          </a:xfrm>
          <a:prstGeom prst="rect">
            <a:avLst/>
          </a:prstGeom>
          <a:noFill/>
        </p:spPr>
        <p:txBody>
          <a:bodyPr wrap="square" lIns="0" tIns="0" rIns="0" bIns="0" rtlCol="0">
            <a:spAutoFit/>
          </a:bodyPr>
          <a:lstStyle/>
          <a:p>
            <a:r>
              <a:rPr lang="en-US" sz="600">
                <a:gradFill>
                  <a:gsLst>
                    <a:gs pos="2917">
                      <a:schemeClr val="tx1"/>
                    </a:gs>
                    <a:gs pos="30000">
                      <a:schemeClr val="tx1"/>
                    </a:gs>
                  </a:gsLst>
                  <a:lin ang="5400000" scaled="0"/>
                </a:gradFill>
              </a:rPr>
              <a:t>Price-performance claims based on data from a study commissioned by Microsoft and conducted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in October 2019. The study compared price performance between SQL Server 2017 Enterprise Edition on Windows Server 2016 Datacenter edition in Azure E64s_v3 instance type with 4x P30 1TB Storage Pool data (Read-Only Cache) + 1x P20 0.5TB log (No Cache) and the SQL Server 2017 Enterprise Edition on Windows Server 2016 Datacenter edition in AWS EC2 r4.16xlarge instance type with 1x 4TB gp2 data + 1x 1TB gp2 log. Benchmark data is taken from a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derived from a recognized industry standard, TPC Benchmark™ E (TPC-E). The Field Test does not implement the full TPC-E benchmark and as such is not comparable to any published TPC-E benchmarks. The Field Test is based on a mixture of read-only and update intensive transactions that simulate activities found in complex OLTP application environments. Price-performance is calculated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as the cost of running the cloud platform continuously for three years divided by transactions per second throughput. Prices are based on publicly available US pricing in West US for SQL Server on Azure Virtual Machines and Northern California for AWS EC2 as of October 2019. The pricing incorporates three-year reservations for Azure and AWS compute pricing, and Azure Hybrid Benefit for SQL Server and Azure Hybrid Benefit for Windows Server and License Mobility for SQL Server in AWS, excluding Software Assurance costs.  Price-performance results are based upon the configurations detailed in the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Actual results and prices may vary based on configuration and region.</a:t>
            </a:r>
          </a:p>
        </p:txBody>
      </p:sp>
    </p:spTree>
    <p:extLst>
      <p:ext uri="{BB962C8B-B14F-4D97-AF65-F5344CB8AC3E}">
        <p14:creationId xmlns:p14="http://schemas.microsoft.com/office/powerpoint/2010/main" val="17719507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AB1-D6E8-4470-AF39-791B4CF6C1B2}"/>
              </a:ext>
            </a:extLst>
          </p:cNvPr>
          <p:cNvSpPr>
            <a:spLocks noGrp="1"/>
          </p:cNvSpPr>
          <p:nvPr>
            <p:ph type="title"/>
          </p:nvPr>
        </p:nvSpPr>
        <p:spPr>
          <a:xfrm>
            <a:off x="588263" y="457200"/>
            <a:ext cx="11018520" cy="430887"/>
          </a:xfrm>
        </p:spPr>
        <p:txBody>
          <a:bodyPr/>
          <a:lstStyle/>
          <a:p>
            <a:r>
              <a:rPr lang="en-US" sz="2800">
                <a:cs typeface="Segoe UI"/>
              </a:rPr>
              <a:t>Benchmarks show Azure SQL VMs deliver up to 87% savings</a:t>
            </a:r>
            <a:endParaRPr lang="en-US" sz="2800"/>
          </a:p>
        </p:txBody>
      </p:sp>
      <p:sp>
        <p:nvSpPr>
          <p:cNvPr id="5" name="Rectangle 4">
            <a:extLst>
              <a:ext uri="{FF2B5EF4-FFF2-40B4-BE49-F238E27FC236}">
                <a16:creationId xmlns:a16="http://schemas.microsoft.com/office/drawing/2014/main" id="{B42C016F-5666-464C-8690-1FC8C64443FD}"/>
              </a:ext>
            </a:extLst>
          </p:cNvPr>
          <p:cNvSpPr/>
          <p:nvPr/>
        </p:nvSpPr>
        <p:spPr>
          <a:xfrm>
            <a:off x="593534" y="5237567"/>
            <a:ext cx="11053188" cy="723275"/>
          </a:xfrm>
          <a:prstGeom prst="rect">
            <a:avLst/>
          </a:prstGeom>
        </p:spPr>
        <p:txBody>
          <a:bodyPr wrap="square" lIns="0" tIns="0" rIns="0" bIns="0">
            <a:spAutoFit/>
          </a:bodyPr>
          <a:lstStyle/>
          <a:p>
            <a:pPr>
              <a:spcAft>
                <a:spcPts val="300"/>
              </a:spcAft>
            </a:pPr>
            <a:r>
              <a:rPr lang="en-US" sz="1400"/>
              <a:t>Data sets derived from industry-recognized TPC-E Benchmark™</a:t>
            </a:r>
          </a:p>
          <a:p>
            <a:pPr>
              <a:spcAft>
                <a:spcPts val="300"/>
              </a:spcAft>
            </a:pPr>
            <a:r>
              <a:rPr lang="en-US" sz="1400"/>
              <a:t>Simulated 400 concurrent users, unlimited pacing, 8 deg of parallelism, 5 test runs.</a:t>
            </a:r>
          </a:p>
          <a:p>
            <a:pPr>
              <a:spcAft>
                <a:spcPts val="300"/>
              </a:spcAft>
            </a:pPr>
            <a:r>
              <a:rPr lang="en-US" sz="1400"/>
              <a:t>Results above were for Premium SSD storage on Windows Server.  Similar tests run for Red Hat Enterprise Linux and for high-end storage.</a:t>
            </a:r>
          </a:p>
        </p:txBody>
      </p:sp>
      <p:sp>
        <p:nvSpPr>
          <p:cNvPr id="6" name="TextBox 5">
            <a:extLst>
              <a:ext uri="{FF2B5EF4-FFF2-40B4-BE49-F238E27FC236}">
                <a16:creationId xmlns:a16="http://schemas.microsoft.com/office/drawing/2014/main" id="{2BAB24F3-286C-4902-B16F-5AADE6244AAE}"/>
              </a:ext>
            </a:extLst>
          </p:cNvPr>
          <p:cNvSpPr txBox="1"/>
          <p:nvPr/>
        </p:nvSpPr>
        <p:spPr>
          <a:xfrm>
            <a:off x="7343190" y="4298225"/>
            <a:ext cx="1005715"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83% less</a:t>
            </a:r>
          </a:p>
        </p:txBody>
      </p:sp>
      <p:sp>
        <p:nvSpPr>
          <p:cNvPr id="17" name="TextBox 16">
            <a:extLst>
              <a:ext uri="{FF2B5EF4-FFF2-40B4-BE49-F238E27FC236}">
                <a16:creationId xmlns:a16="http://schemas.microsoft.com/office/drawing/2014/main" id="{C55E5613-9018-4ADA-8DEC-D1113829AFBD}"/>
              </a:ext>
            </a:extLst>
          </p:cNvPr>
          <p:cNvSpPr txBox="1"/>
          <p:nvPr/>
        </p:nvSpPr>
        <p:spPr>
          <a:xfrm>
            <a:off x="10262706" y="4298225"/>
            <a:ext cx="1005715"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87% less</a:t>
            </a:r>
          </a:p>
        </p:txBody>
      </p:sp>
      <p:sp>
        <p:nvSpPr>
          <p:cNvPr id="8" name="Right Bracket 7">
            <a:extLst>
              <a:ext uri="{FF2B5EF4-FFF2-40B4-BE49-F238E27FC236}">
                <a16:creationId xmlns:a16="http://schemas.microsoft.com/office/drawing/2014/main" id="{49F0AF7E-2EF9-4C42-BCB1-1B2AFD586480}"/>
              </a:ext>
            </a:extLst>
          </p:cNvPr>
          <p:cNvSpPr/>
          <p:nvPr/>
        </p:nvSpPr>
        <p:spPr>
          <a:xfrm rot="5400000">
            <a:off x="9002219" y="1707555"/>
            <a:ext cx="104846" cy="568734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50F0257-6E26-4E2C-AEBD-A88993EA0C3B}"/>
              </a:ext>
            </a:extLst>
          </p:cNvPr>
          <p:cNvSpPr txBox="1"/>
          <p:nvPr/>
        </p:nvSpPr>
        <p:spPr>
          <a:xfrm>
            <a:off x="7305833" y="4684140"/>
            <a:ext cx="3497619"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r>
              <a:rPr lang="en-US"/>
              <a:t>Price-perf optimized with unique hybrid benefit</a:t>
            </a:r>
          </a:p>
        </p:txBody>
      </p:sp>
      <p:sp>
        <p:nvSpPr>
          <p:cNvPr id="27" name="TextBox 26">
            <a:extLst>
              <a:ext uri="{FF2B5EF4-FFF2-40B4-BE49-F238E27FC236}">
                <a16:creationId xmlns:a16="http://schemas.microsoft.com/office/drawing/2014/main" id="{CF4BD284-B8CC-4BB4-9137-7EDDB882D536}"/>
              </a:ext>
            </a:extLst>
          </p:cNvPr>
          <p:cNvSpPr txBox="1"/>
          <p:nvPr/>
        </p:nvSpPr>
        <p:spPr>
          <a:xfrm>
            <a:off x="584200" y="915410"/>
            <a:ext cx="7561759" cy="276999"/>
          </a:xfrm>
          <a:prstGeom prst="rect">
            <a:avLst/>
          </a:prstGeom>
          <a:noFill/>
        </p:spPr>
        <p:txBody>
          <a:bodyPr wrap="square" lIns="0" tIns="0" rIns="0" bIns="0" rtlCol="0">
            <a:spAutoFit/>
          </a:bodyPr>
          <a:lstStyle/>
          <a:p>
            <a:pPr>
              <a:lnSpc>
                <a:spcPct val="90000"/>
              </a:lnSpc>
              <a:spcAft>
                <a:spcPts val="600"/>
              </a:spcAft>
            </a:pPr>
            <a:r>
              <a:rPr lang="en-US" sz="2000">
                <a:ln w="3175">
                  <a:noFill/>
                </a:ln>
                <a:solidFill>
                  <a:schemeClr val="accent1"/>
                </a:solidFill>
                <a:latin typeface="+mj-lt"/>
                <a:cs typeface="Segoe UI" pitchFamily="34" charset="0"/>
              </a:rPr>
              <a:t>1</a:t>
            </a:r>
            <a:r>
              <a:rPr lang="en-US" sz="2000" baseline="30000">
                <a:ln w="3175">
                  <a:noFill/>
                </a:ln>
                <a:solidFill>
                  <a:schemeClr val="accent1"/>
                </a:solidFill>
                <a:latin typeface="+mj-lt"/>
                <a:cs typeface="Segoe UI" pitchFamily="34" charset="0"/>
              </a:rPr>
              <a:t>st</a:t>
            </a:r>
            <a:r>
              <a:rPr lang="en-US" sz="2000">
                <a:ln w="3175">
                  <a:noFill/>
                </a:ln>
                <a:solidFill>
                  <a:schemeClr val="accent1"/>
                </a:solidFill>
                <a:latin typeface="+mj-lt"/>
                <a:cs typeface="Segoe UI" pitchFamily="34" charset="0"/>
              </a:rPr>
              <a:t> SQL IaaS Benchmark Report (December 2019)</a:t>
            </a:r>
          </a:p>
        </p:txBody>
      </p:sp>
      <p:pic>
        <p:nvPicPr>
          <p:cNvPr id="13" name="Picture 12">
            <a:extLst>
              <a:ext uri="{FF2B5EF4-FFF2-40B4-BE49-F238E27FC236}">
                <a16:creationId xmlns:a16="http://schemas.microsoft.com/office/drawing/2014/main" id="{0A749AD8-50D7-42D6-864F-38D29EF808FF}"/>
              </a:ext>
            </a:extLst>
          </p:cNvPr>
          <p:cNvPicPr>
            <a:picLocks noChangeAspect="1"/>
          </p:cNvPicPr>
          <p:nvPr/>
        </p:nvPicPr>
        <p:blipFill>
          <a:blip r:embed="rId3"/>
          <a:stretch>
            <a:fillRect/>
          </a:stretch>
        </p:blipFill>
        <p:spPr>
          <a:xfrm>
            <a:off x="6210972" y="2260623"/>
            <a:ext cx="2839958" cy="1908728"/>
          </a:xfrm>
          <a:prstGeom prst="rect">
            <a:avLst/>
          </a:prstGeom>
        </p:spPr>
      </p:pic>
      <p:sp>
        <p:nvSpPr>
          <p:cNvPr id="29" name="TextBox 28">
            <a:extLst>
              <a:ext uri="{FF2B5EF4-FFF2-40B4-BE49-F238E27FC236}">
                <a16:creationId xmlns:a16="http://schemas.microsoft.com/office/drawing/2014/main" id="{8B417425-7A4F-4814-BFC7-9FDB92BC7425}"/>
              </a:ext>
            </a:extLst>
          </p:cNvPr>
          <p:cNvSpPr txBox="1"/>
          <p:nvPr/>
        </p:nvSpPr>
        <p:spPr>
          <a:xfrm>
            <a:off x="6881634" y="1888599"/>
            <a:ext cx="1928826"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AWS License Included vs AHB</a:t>
            </a:r>
          </a:p>
        </p:txBody>
      </p:sp>
      <p:sp>
        <p:nvSpPr>
          <p:cNvPr id="30" name="TextBox 29">
            <a:extLst>
              <a:ext uri="{FF2B5EF4-FFF2-40B4-BE49-F238E27FC236}">
                <a16:creationId xmlns:a16="http://schemas.microsoft.com/office/drawing/2014/main" id="{4FD50E1F-A10B-45B9-9296-2F24FBDB4F42}"/>
              </a:ext>
            </a:extLst>
          </p:cNvPr>
          <p:cNvSpPr txBox="1"/>
          <p:nvPr/>
        </p:nvSpPr>
        <p:spPr>
          <a:xfrm>
            <a:off x="9653949" y="1888599"/>
            <a:ext cx="2223228"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AWS 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 vs AHB + 3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a:t>
            </a:r>
          </a:p>
        </p:txBody>
      </p:sp>
      <p:grpSp>
        <p:nvGrpSpPr>
          <p:cNvPr id="7" name="Group 6">
            <a:extLst>
              <a:ext uri="{FF2B5EF4-FFF2-40B4-BE49-F238E27FC236}">
                <a16:creationId xmlns:a16="http://schemas.microsoft.com/office/drawing/2014/main" id="{FB9DE8DA-2B16-45B6-BBC4-C1F7459CB2FE}"/>
              </a:ext>
            </a:extLst>
          </p:cNvPr>
          <p:cNvGrpSpPr/>
          <p:nvPr/>
        </p:nvGrpSpPr>
        <p:grpSpPr>
          <a:xfrm>
            <a:off x="3134099" y="1888599"/>
            <a:ext cx="2871094" cy="2575825"/>
            <a:chOff x="3134099" y="1860891"/>
            <a:chExt cx="2871094" cy="2575825"/>
          </a:xfrm>
        </p:grpSpPr>
        <p:sp>
          <p:nvSpPr>
            <p:cNvPr id="18" name="TextBox 17">
              <a:extLst>
                <a:ext uri="{FF2B5EF4-FFF2-40B4-BE49-F238E27FC236}">
                  <a16:creationId xmlns:a16="http://schemas.microsoft.com/office/drawing/2014/main" id="{23EBE541-37D8-4B90-BB2D-7B4432BD6D8B}"/>
                </a:ext>
              </a:extLst>
            </p:cNvPr>
            <p:cNvSpPr txBox="1"/>
            <p:nvPr/>
          </p:nvSpPr>
          <p:spPr>
            <a:xfrm>
              <a:off x="4337783" y="4270517"/>
              <a:ext cx="1005715"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71% less</a:t>
              </a:r>
            </a:p>
          </p:txBody>
        </p:sp>
        <p:pic>
          <p:nvPicPr>
            <p:cNvPr id="12" name="Picture 11">
              <a:extLst>
                <a:ext uri="{FF2B5EF4-FFF2-40B4-BE49-F238E27FC236}">
                  <a16:creationId xmlns:a16="http://schemas.microsoft.com/office/drawing/2014/main" id="{8AFF8FF6-0BC8-460D-B056-00C0BCE7C00B}"/>
                </a:ext>
              </a:extLst>
            </p:cNvPr>
            <p:cNvPicPr>
              <a:picLocks noChangeAspect="1"/>
            </p:cNvPicPr>
            <p:nvPr/>
          </p:nvPicPr>
          <p:blipFill>
            <a:blip r:embed="rId4"/>
            <a:stretch>
              <a:fillRect/>
            </a:stretch>
          </p:blipFill>
          <p:spPr>
            <a:xfrm>
              <a:off x="3134099" y="2228287"/>
              <a:ext cx="2871094" cy="1917984"/>
            </a:xfrm>
            <a:prstGeom prst="rect">
              <a:avLst/>
            </a:prstGeom>
          </p:spPr>
        </p:pic>
        <p:sp>
          <p:nvSpPr>
            <p:cNvPr id="31" name="TextBox 30">
              <a:extLst>
                <a:ext uri="{FF2B5EF4-FFF2-40B4-BE49-F238E27FC236}">
                  <a16:creationId xmlns:a16="http://schemas.microsoft.com/office/drawing/2014/main" id="{3C19BB93-6845-464B-BFD7-AD8D618BB1F8}"/>
                </a:ext>
              </a:extLst>
            </p:cNvPr>
            <p:cNvSpPr txBox="1"/>
            <p:nvPr/>
          </p:nvSpPr>
          <p:spPr>
            <a:xfrm>
              <a:off x="3921951" y="1860891"/>
              <a:ext cx="1837378"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 vs 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a:t>
              </a:r>
            </a:p>
          </p:txBody>
        </p:sp>
      </p:grpSp>
      <p:grpSp>
        <p:nvGrpSpPr>
          <p:cNvPr id="4" name="Group 3">
            <a:extLst>
              <a:ext uri="{FF2B5EF4-FFF2-40B4-BE49-F238E27FC236}">
                <a16:creationId xmlns:a16="http://schemas.microsoft.com/office/drawing/2014/main" id="{C29D98A6-C72F-43FD-B827-0A899AD12EDC}"/>
              </a:ext>
            </a:extLst>
          </p:cNvPr>
          <p:cNvGrpSpPr/>
          <p:nvPr/>
        </p:nvGrpSpPr>
        <p:grpSpPr>
          <a:xfrm>
            <a:off x="300946" y="1888599"/>
            <a:ext cx="2627374" cy="2575825"/>
            <a:chOff x="300946" y="1860891"/>
            <a:chExt cx="2627374" cy="2575825"/>
          </a:xfrm>
        </p:grpSpPr>
        <p:sp>
          <p:nvSpPr>
            <p:cNvPr id="19" name="TextBox 18">
              <a:extLst>
                <a:ext uri="{FF2B5EF4-FFF2-40B4-BE49-F238E27FC236}">
                  <a16:creationId xmlns:a16="http://schemas.microsoft.com/office/drawing/2014/main" id="{11A0CA9B-C848-4547-B539-DA801E7AC2B9}"/>
                </a:ext>
              </a:extLst>
            </p:cNvPr>
            <p:cNvSpPr txBox="1"/>
            <p:nvPr/>
          </p:nvSpPr>
          <p:spPr>
            <a:xfrm>
              <a:off x="1276875" y="4270517"/>
              <a:ext cx="1005715"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71% less</a:t>
              </a:r>
            </a:p>
          </p:txBody>
        </p:sp>
        <p:pic>
          <p:nvPicPr>
            <p:cNvPr id="3" name="Picture 2">
              <a:extLst>
                <a:ext uri="{FF2B5EF4-FFF2-40B4-BE49-F238E27FC236}">
                  <a16:creationId xmlns:a16="http://schemas.microsoft.com/office/drawing/2014/main" id="{FBF92E6C-AACD-43D1-81AC-473240F7FD7B}"/>
                </a:ext>
              </a:extLst>
            </p:cNvPr>
            <p:cNvPicPr>
              <a:picLocks noChangeAspect="1"/>
            </p:cNvPicPr>
            <p:nvPr/>
          </p:nvPicPr>
          <p:blipFill>
            <a:blip r:embed="rId5"/>
            <a:stretch>
              <a:fillRect/>
            </a:stretch>
          </p:blipFill>
          <p:spPr>
            <a:xfrm>
              <a:off x="300946" y="2230088"/>
              <a:ext cx="2627374" cy="1914384"/>
            </a:xfrm>
            <a:prstGeom prst="rect">
              <a:avLst/>
            </a:prstGeom>
          </p:spPr>
        </p:pic>
        <p:sp>
          <p:nvSpPr>
            <p:cNvPr id="32" name="TextBox 31">
              <a:extLst>
                <a:ext uri="{FF2B5EF4-FFF2-40B4-BE49-F238E27FC236}">
                  <a16:creationId xmlns:a16="http://schemas.microsoft.com/office/drawing/2014/main" id="{2DF03465-AC87-4D58-AC93-D2F237654BA1}"/>
                </a:ext>
              </a:extLst>
            </p:cNvPr>
            <p:cNvSpPr txBox="1"/>
            <p:nvPr/>
          </p:nvSpPr>
          <p:spPr>
            <a:xfrm>
              <a:off x="631144" y="1860891"/>
              <a:ext cx="2297176"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License Included vs License Included</a:t>
              </a:r>
            </a:p>
          </p:txBody>
        </p:sp>
      </p:grpSp>
      <p:pic>
        <p:nvPicPr>
          <p:cNvPr id="25" name="Picture 24">
            <a:extLst>
              <a:ext uri="{FF2B5EF4-FFF2-40B4-BE49-F238E27FC236}">
                <a16:creationId xmlns:a16="http://schemas.microsoft.com/office/drawing/2014/main" id="{23337E5B-7B46-4389-8B80-991AD29FE16E}"/>
              </a:ext>
            </a:extLst>
          </p:cNvPr>
          <p:cNvPicPr>
            <a:picLocks noChangeAspect="1"/>
          </p:cNvPicPr>
          <p:nvPr/>
        </p:nvPicPr>
        <p:blipFill>
          <a:blip r:embed="rId6"/>
          <a:stretch>
            <a:fillRect/>
          </a:stretch>
        </p:blipFill>
        <p:spPr>
          <a:xfrm>
            <a:off x="9256709" y="2286045"/>
            <a:ext cx="2851063" cy="1851191"/>
          </a:xfrm>
          <a:prstGeom prst="rect">
            <a:avLst/>
          </a:prstGeom>
        </p:spPr>
      </p:pic>
      <p:sp>
        <p:nvSpPr>
          <p:cNvPr id="23" name="TextBox 22">
            <a:extLst>
              <a:ext uri="{FF2B5EF4-FFF2-40B4-BE49-F238E27FC236}">
                <a16:creationId xmlns:a16="http://schemas.microsoft.com/office/drawing/2014/main" id="{676FEB70-E110-409D-9C72-FE2DDF68AD7C}"/>
              </a:ext>
            </a:extLst>
          </p:cNvPr>
          <p:cNvSpPr txBox="1"/>
          <p:nvPr/>
        </p:nvSpPr>
        <p:spPr>
          <a:xfrm>
            <a:off x="2324761" y="1435608"/>
            <a:ext cx="7542479" cy="184666"/>
          </a:xfrm>
          <a:prstGeom prst="rect">
            <a:avLst/>
          </a:prstGeom>
          <a:noFill/>
        </p:spPr>
        <p:txBody>
          <a:bodyPr wrap="square" lIns="0" tIns="0" rIns="0" bIns="0" rtlCol="0">
            <a:spAutoFit/>
          </a:bodyPr>
          <a:lstStyle>
            <a:defPPr>
              <a:defRPr lang="en-US"/>
            </a:defPPr>
            <a:lvl1pPr algn="ctr">
              <a:defRPr sz="1600" b="0">
                <a:latin typeface="+mj-lt"/>
                <a:cs typeface="Segoe UI Semibold" panose="020B0702040204020203" pitchFamily="34" charset="0"/>
              </a:defRPr>
            </a:lvl1pPr>
          </a:lstStyle>
          <a:p>
            <a:r>
              <a:rPr lang="en-US" sz="1200">
                <a:solidFill>
                  <a:schemeClr val="accent1"/>
                </a:solidFill>
              </a:rPr>
              <a:t>SQL Server on Azure Virtual Machines vs. SQL Server on AWS EC2 price-performance comparison</a:t>
            </a:r>
          </a:p>
        </p:txBody>
      </p:sp>
      <p:sp>
        <p:nvSpPr>
          <p:cNvPr id="22" name="TextBox 21">
            <a:extLst>
              <a:ext uri="{FF2B5EF4-FFF2-40B4-BE49-F238E27FC236}">
                <a16:creationId xmlns:a16="http://schemas.microsoft.com/office/drawing/2014/main" id="{369F4C12-73E7-4A87-AD4B-5F18C687C50D}"/>
              </a:ext>
            </a:extLst>
          </p:cNvPr>
          <p:cNvSpPr txBox="1"/>
          <p:nvPr/>
        </p:nvSpPr>
        <p:spPr>
          <a:xfrm>
            <a:off x="584200" y="6123801"/>
            <a:ext cx="11018520" cy="553998"/>
          </a:xfrm>
          <a:prstGeom prst="rect">
            <a:avLst/>
          </a:prstGeom>
          <a:noFill/>
        </p:spPr>
        <p:txBody>
          <a:bodyPr wrap="square" lIns="0" tIns="0" rIns="0" bIns="0" rtlCol="0">
            <a:spAutoFit/>
          </a:bodyPr>
          <a:lstStyle/>
          <a:p>
            <a:r>
              <a:rPr lang="en-US" sz="600">
                <a:gradFill>
                  <a:gsLst>
                    <a:gs pos="2917">
                      <a:schemeClr val="tx1"/>
                    </a:gs>
                    <a:gs pos="30000">
                      <a:schemeClr val="tx1"/>
                    </a:gs>
                  </a:gsLst>
                  <a:lin ang="5400000" scaled="0"/>
                </a:gradFill>
              </a:rPr>
              <a:t>Price-performance claims based on data from a study commissioned by Microsoft and conducted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in October 2019. The study compared price performance between SQL Server 2017 Enterprise Edition on Windows Server 2016 Datacenter edition in Azure E64s_v3 instance type with 4x P30 1TB Storage Pool data (Read-Only Cache) + 1x P20 0.5TB log (No Cache) and the SQL Server 2017 Enterprise Edition on Windows Server 2016 Datacenter edition in AWS EC2 r4.16xlarge instance type with 1x 4TB gp2 data + 1x 1TB gp2 log. Benchmark data is taken from a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derived from a recognized industry standard, TPC Benchmark™ E (TPC-E). The Field Test does not implement the full TPC-E benchmark and as such is not comparable to any published TPC-E benchmarks. The Field Test is based on a mixture of read-only and update intensive transactions that simulate activities found in complex OLTP application environments. Price-performance is calculated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as the cost of running the cloud platform continuously for three years divided by transactions per second throughput. Prices are based on publicly available US pricing in West US for SQL Server on Azure Virtual Machines and Northern California for AWS EC2 as of October 2019. The pricing incorporates three-year reservations for Azure and AWS compute pricing, and Azure Hybrid Benefit for SQL Server and Azure Hybrid Benefit for Windows Server and License Mobility for SQL Server in AWS, excluding Software Assurance costs.  Price-performance results are based upon the configurations detailed in the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Actual results and prices may vary based on configuration and region.</a:t>
            </a:r>
          </a:p>
        </p:txBody>
      </p:sp>
    </p:spTree>
    <p:extLst>
      <p:ext uri="{BB962C8B-B14F-4D97-AF65-F5344CB8AC3E}">
        <p14:creationId xmlns:p14="http://schemas.microsoft.com/office/powerpoint/2010/main" val="257390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AB1-D6E8-4470-AF39-791B4CF6C1B2}"/>
              </a:ext>
            </a:extLst>
          </p:cNvPr>
          <p:cNvSpPr>
            <a:spLocks noGrp="1"/>
          </p:cNvSpPr>
          <p:nvPr>
            <p:ph type="title"/>
          </p:nvPr>
        </p:nvSpPr>
        <p:spPr>
          <a:xfrm>
            <a:off x="588263" y="457200"/>
            <a:ext cx="11018520" cy="430887"/>
          </a:xfrm>
        </p:spPr>
        <p:txBody>
          <a:bodyPr/>
          <a:lstStyle/>
          <a:p>
            <a:r>
              <a:rPr lang="en-US" sz="2800"/>
              <a:t>Benchmarks show Azure SQL VMs on Linux deliver up to 67% savings</a:t>
            </a:r>
          </a:p>
        </p:txBody>
      </p:sp>
      <p:sp>
        <p:nvSpPr>
          <p:cNvPr id="27" name="TextBox 26">
            <a:extLst>
              <a:ext uri="{FF2B5EF4-FFF2-40B4-BE49-F238E27FC236}">
                <a16:creationId xmlns:a16="http://schemas.microsoft.com/office/drawing/2014/main" id="{CF4BD284-B8CC-4BB4-9137-7EDDB882D536}"/>
              </a:ext>
            </a:extLst>
          </p:cNvPr>
          <p:cNvSpPr txBox="1"/>
          <p:nvPr/>
        </p:nvSpPr>
        <p:spPr>
          <a:xfrm>
            <a:off x="605681" y="914692"/>
            <a:ext cx="7561759" cy="276999"/>
          </a:xfrm>
          <a:prstGeom prst="rect">
            <a:avLst/>
          </a:prstGeom>
          <a:noFill/>
        </p:spPr>
        <p:txBody>
          <a:bodyPr wrap="square" lIns="0" tIns="0" rIns="0" bIns="0" rtlCol="0">
            <a:spAutoFit/>
          </a:bodyPr>
          <a:lstStyle/>
          <a:p>
            <a:pPr>
              <a:lnSpc>
                <a:spcPct val="90000"/>
              </a:lnSpc>
              <a:spcAft>
                <a:spcPts val="600"/>
              </a:spcAft>
            </a:pPr>
            <a:r>
              <a:rPr lang="en-US" sz="2000">
                <a:ln w="3175">
                  <a:noFill/>
                </a:ln>
                <a:solidFill>
                  <a:schemeClr val="accent1"/>
                </a:solidFill>
                <a:latin typeface="+mj-lt"/>
                <a:cs typeface="Segoe UI" pitchFamily="34" charset="0"/>
              </a:rPr>
              <a:t>1</a:t>
            </a:r>
            <a:r>
              <a:rPr lang="en-US" sz="2000" baseline="30000">
                <a:ln w="3175">
                  <a:noFill/>
                </a:ln>
                <a:solidFill>
                  <a:schemeClr val="accent1"/>
                </a:solidFill>
                <a:latin typeface="+mj-lt"/>
                <a:cs typeface="Segoe UI" pitchFamily="34" charset="0"/>
              </a:rPr>
              <a:t>st</a:t>
            </a:r>
            <a:r>
              <a:rPr lang="en-US" sz="2000">
                <a:ln w="3175">
                  <a:noFill/>
                </a:ln>
                <a:solidFill>
                  <a:schemeClr val="accent1"/>
                </a:solidFill>
                <a:latin typeface="+mj-lt"/>
                <a:cs typeface="Segoe UI" pitchFamily="34" charset="0"/>
              </a:rPr>
              <a:t> SQL IaaS Benchmark Report (December 2019)</a:t>
            </a:r>
          </a:p>
        </p:txBody>
      </p:sp>
      <p:sp>
        <p:nvSpPr>
          <p:cNvPr id="14" name="TextBox 13">
            <a:extLst>
              <a:ext uri="{FF2B5EF4-FFF2-40B4-BE49-F238E27FC236}">
                <a16:creationId xmlns:a16="http://schemas.microsoft.com/office/drawing/2014/main" id="{992BF081-B26A-4C1A-BB60-94653252D731}"/>
              </a:ext>
            </a:extLst>
          </p:cNvPr>
          <p:cNvSpPr txBox="1"/>
          <p:nvPr/>
        </p:nvSpPr>
        <p:spPr>
          <a:xfrm>
            <a:off x="2335786" y="1438221"/>
            <a:ext cx="7542479" cy="184666"/>
          </a:xfrm>
          <a:prstGeom prst="rect">
            <a:avLst/>
          </a:prstGeom>
          <a:noFill/>
        </p:spPr>
        <p:txBody>
          <a:bodyPr wrap="square" lIns="0" tIns="0" rIns="0" bIns="0" rtlCol="0">
            <a:spAutoFit/>
          </a:bodyPr>
          <a:lstStyle>
            <a:defPPr>
              <a:defRPr lang="en-US"/>
            </a:defPPr>
            <a:lvl1pPr algn="ctr">
              <a:defRPr sz="1600" b="0">
                <a:latin typeface="+mj-lt"/>
                <a:cs typeface="Segoe UI Semibold" panose="020B0702040204020203" pitchFamily="34" charset="0"/>
              </a:defRPr>
            </a:lvl1pPr>
          </a:lstStyle>
          <a:p>
            <a:r>
              <a:rPr lang="en-US" sz="1200">
                <a:solidFill>
                  <a:schemeClr val="accent1"/>
                </a:solidFill>
              </a:rPr>
              <a:t>Azure vs. AWS on Linux, pay-as-you-go price-performance comparison</a:t>
            </a:r>
          </a:p>
        </p:txBody>
      </p:sp>
      <p:pic>
        <p:nvPicPr>
          <p:cNvPr id="2050" name="Picture 3">
            <a:extLst>
              <a:ext uri="{FF2B5EF4-FFF2-40B4-BE49-F238E27FC236}">
                <a16:creationId xmlns:a16="http://schemas.microsoft.com/office/drawing/2014/main" id="{314031D6-4B3C-44F0-8718-E400661AC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5" t="15230" r="6684"/>
          <a:stretch/>
        </p:blipFill>
        <p:spPr bwMode="auto">
          <a:xfrm>
            <a:off x="3618696" y="1820878"/>
            <a:ext cx="4954607" cy="321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E6424E0A-95C7-426E-BA9A-3A8A706A2157}"/>
              </a:ext>
            </a:extLst>
          </p:cNvPr>
          <p:cNvSpPr txBox="1"/>
          <p:nvPr/>
        </p:nvSpPr>
        <p:spPr>
          <a:xfrm>
            <a:off x="5593141" y="4995902"/>
            <a:ext cx="1005715"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67% less</a:t>
            </a:r>
          </a:p>
        </p:txBody>
      </p:sp>
      <p:sp>
        <p:nvSpPr>
          <p:cNvPr id="9" name="Rectangle 8">
            <a:extLst>
              <a:ext uri="{FF2B5EF4-FFF2-40B4-BE49-F238E27FC236}">
                <a16:creationId xmlns:a16="http://schemas.microsoft.com/office/drawing/2014/main" id="{2B8DD2E5-EDF3-4150-8208-9C551F270A79}"/>
              </a:ext>
            </a:extLst>
          </p:cNvPr>
          <p:cNvSpPr/>
          <p:nvPr/>
        </p:nvSpPr>
        <p:spPr>
          <a:xfrm>
            <a:off x="587829" y="5431608"/>
            <a:ext cx="11038394" cy="723275"/>
          </a:xfrm>
          <a:prstGeom prst="rect">
            <a:avLst/>
          </a:prstGeom>
        </p:spPr>
        <p:txBody>
          <a:bodyPr wrap="square" lIns="0" tIns="0" rIns="0" bIns="0">
            <a:spAutoFit/>
          </a:bodyPr>
          <a:lstStyle/>
          <a:p>
            <a:pPr>
              <a:spcAft>
                <a:spcPts val="300"/>
              </a:spcAft>
            </a:pPr>
            <a:r>
              <a:rPr lang="en-US" sz="1400"/>
              <a:t>Data sets derived from industry-recognized TPC-E Benchmark™</a:t>
            </a:r>
          </a:p>
          <a:p>
            <a:pPr>
              <a:spcAft>
                <a:spcPts val="300"/>
              </a:spcAft>
            </a:pPr>
            <a:r>
              <a:rPr lang="en-US" sz="1400"/>
              <a:t>Simulated 400 concurrent users, unlimited pacing, 8 deg of parallelism, 5 test runs.</a:t>
            </a:r>
          </a:p>
          <a:p>
            <a:pPr>
              <a:spcAft>
                <a:spcPts val="300"/>
              </a:spcAft>
            </a:pPr>
            <a:r>
              <a:rPr lang="en-US" sz="1400"/>
              <a:t>Results above were for the latest AMD VM series on Azure and AWS.</a:t>
            </a:r>
          </a:p>
        </p:txBody>
      </p:sp>
      <p:sp>
        <p:nvSpPr>
          <p:cNvPr id="10" name="TextBox 9">
            <a:extLst>
              <a:ext uri="{FF2B5EF4-FFF2-40B4-BE49-F238E27FC236}">
                <a16:creationId xmlns:a16="http://schemas.microsoft.com/office/drawing/2014/main" id="{FA353FE1-3BCA-4F1A-AB4F-750F34FD8975}"/>
              </a:ext>
            </a:extLst>
          </p:cNvPr>
          <p:cNvSpPr txBox="1"/>
          <p:nvPr/>
        </p:nvSpPr>
        <p:spPr>
          <a:xfrm>
            <a:off x="584200" y="6313645"/>
            <a:ext cx="11018520" cy="369332"/>
          </a:xfrm>
          <a:prstGeom prst="rect">
            <a:avLst/>
          </a:prstGeom>
          <a:noFill/>
        </p:spPr>
        <p:txBody>
          <a:bodyPr wrap="square" lIns="0" tIns="0" rIns="0" bIns="0" rtlCol="0">
            <a:spAutoFit/>
          </a:bodyPr>
          <a:lstStyle/>
          <a:p>
            <a:r>
              <a:rPr lang="en-US" sz="600">
                <a:gradFill>
                  <a:gsLst>
                    <a:gs pos="2917">
                      <a:schemeClr val="tx1"/>
                    </a:gs>
                    <a:gs pos="30000">
                      <a:schemeClr val="tx1"/>
                    </a:gs>
                  </a:gsLst>
                  <a:lin ang="5400000" scaled="0"/>
                </a:gradFill>
              </a:rPr>
              <a:t>Performance and price-performance claims based on data from a study commissioned by Microsoft and conducted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in October 2019. The study compared price performance between SQL Server 2017 Enterprise edition on Red Hat Enterprise Linux 7.4 in Azure E64s_v3 instance type with 4x P30 1TB Storage Pool data (Read Only Cache) + 1x P20 0.5TB log (No Cache) and the SQL Server 2017 Enterprise edition on Red Hat Enterprise Linux 7.4 in AWS EC2 r4.16xlarge instance type with 1x 4TB gp2 data + 1x 1TB gp2 log. Benchmark data is taken from a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derived from a recognized industry standard, TPC Benchmark™ E (TPC-E), and is based on a mixture of read-only and update intensive transactions that simulate activities found in complex OLTP application environments. Price-performance is calculated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as the cost of running the cloud platform continuously for three years divided by transactions per second throughput. Prices are based on publicly available US pricing in West US for SQL Server on Azure Virtual Machines and Northern California for AWS EC2 as of October 2019. Price-performance results are based upon the configurations detailed in the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Actual results and prices may vary based on configuration and region.</a:t>
            </a:r>
          </a:p>
        </p:txBody>
      </p:sp>
    </p:spTree>
    <p:extLst>
      <p:ext uri="{BB962C8B-B14F-4D97-AF65-F5344CB8AC3E}">
        <p14:creationId xmlns:p14="http://schemas.microsoft.com/office/powerpoint/2010/main" val="2825526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AB1-D6E8-4470-AF39-791B4CF6C1B2}"/>
              </a:ext>
            </a:extLst>
          </p:cNvPr>
          <p:cNvSpPr>
            <a:spLocks noGrp="1"/>
          </p:cNvSpPr>
          <p:nvPr>
            <p:ph type="title"/>
          </p:nvPr>
        </p:nvSpPr>
        <p:spPr>
          <a:xfrm>
            <a:off x="588263" y="457200"/>
            <a:ext cx="11018520" cy="430887"/>
          </a:xfrm>
        </p:spPr>
        <p:txBody>
          <a:bodyPr/>
          <a:lstStyle/>
          <a:p>
            <a:r>
              <a:rPr lang="en-US" sz="2800"/>
              <a:t>Benchmarks show Ultra Disk Azure SQL VMs deliver up to 32% savings</a:t>
            </a:r>
          </a:p>
        </p:txBody>
      </p:sp>
      <p:sp>
        <p:nvSpPr>
          <p:cNvPr id="5" name="Rectangle 4">
            <a:extLst>
              <a:ext uri="{FF2B5EF4-FFF2-40B4-BE49-F238E27FC236}">
                <a16:creationId xmlns:a16="http://schemas.microsoft.com/office/drawing/2014/main" id="{B42C016F-5666-464C-8690-1FC8C64443FD}"/>
              </a:ext>
            </a:extLst>
          </p:cNvPr>
          <p:cNvSpPr/>
          <p:nvPr/>
        </p:nvSpPr>
        <p:spPr>
          <a:xfrm>
            <a:off x="587829" y="5431608"/>
            <a:ext cx="11038394" cy="723275"/>
          </a:xfrm>
          <a:prstGeom prst="rect">
            <a:avLst/>
          </a:prstGeom>
        </p:spPr>
        <p:txBody>
          <a:bodyPr wrap="square" lIns="0" tIns="0" rIns="0" bIns="0">
            <a:spAutoFit/>
          </a:bodyPr>
          <a:lstStyle/>
          <a:p>
            <a:pPr>
              <a:spcAft>
                <a:spcPts val="300"/>
              </a:spcAft>
            </a:pPr>
            <a:r>
              <a:rPr lang="en-US" sz="1400"/>
              <a:t>Data sets derived from industry-recognized TPC-E Benchmark™</a:t>
            </a:r>
          </a:p>
          <a:p>
            <a:pPr>
              <a:spcAft>
                <a:spcPts val="300"/>
              </a:spcAft>
            </a:pPr>
            <a:r>
              <a:rPr lang="en-US" sz="1400"/>
              <a:t>Simulated 400 concurrent users, unlimited pacing, 8 deg of parallelism, 5 test runs.</a:t>
            </a:r>
          </a:p>
          <a:p>
            <a:pPr>
              <a:spcAft>
                <a:spcPts val="300"/>
              </a:spcAft>
            </a:pPr>
            <a:r>
              <a:rPr lang="en-US" sz="1400"/>
              <a:t>Results above were for the latest AMD VM series on Azure and AWS.</a:t>
            </a:r>
          </a:p>
        </p:txBody>
      </p:sp>
      <p:sp>
        <p:nvSpPr>
          <p:cNvPr id="27" name="TextBox 26">
            <a:extLst>
              <a:ext uri="{FF2B5EF4-FFF2-40B4-BE49-F238E27FC236}">
                <a16:creationId xmlns:a16="http://schemas.microsoft.com/office/drawing/2014/main" id="{CF4BD284-B8CC-4BB4-9137-7EDDB882D536}"/>
              </a:ext>
            </a:extLst>
          </p:cNvPr>
          <p:cNvSpPr txBox="1"/>
          <p:nvPr/>
        </p:nvSpPr>
        <p:spPr>
          <a:xfrm>
            <a:off x="605681" y="914692"/>
            <a:ext cx="7561759" cy="276999"/>
          </a:xfrm>
          <a:prstGeom prst="rect">
            <a:avLst/>
          </a:prstGeom>
          <a:noFill/>
        </p:spPr>
        <p:txBody>
          <a:bodyPr wrap="square" lIns="0" tIns="0" rIns="0" bIns="0" rtlCol="0">
            <a:spAutoFit/>
          </a:bodyPr>
          <a:lstStyle/>
          <a:p>
            <a:pPr>
              <a:lnSpc>
                <a:spcPct val="90000"/>
              </a:lnSpc>
              <a:spcAft>
                <a:spcPts val="600"/>
              </a:spcAft>
            </a:pPr>
            <a:r>
              <a:rPr lang="en-US" sz="2000">
                <a:ln w="3175">
                  <a:noFill/>
                </a:ln>
                <a:solidFill>
                  <a:schemeClr val="accent1"/>
                </a:solidFill>
                <a:latin typeface="+mj-lt"/>
                <a:cs typeface="Segoe UI" pitchFamily="34" charset="0"/>
              </a:rPr>
              <a:t>1</a:t>
            </a:r>
            <a:r>
              <a:rPr lang="en-US" sz="2000" baseline="30000">
                <a:ln w="3175">
                  <a:noFill/>
                </a:ln>
                <a:solidFill>
                  <a:schemeClr val="accent1"/>
                </a:solidFill>
                <a:latin typeface="+mj-lt"/>
                <a:cs typeface="Segoe UI" pitchFamily="34" charset="0"/>
              </a:rPr>
              <a:t>st</a:t>
            </a:r>
            <a:r>
              <a:rPr lang="en-US" sz="2000">
                <a:ln w="3175">
                  <a:noFill/>
                </a:ln>
                <a:solidFill>
                  <a:schemeClr val="accent1"/>
                </a:solidFill>
                <a:latin typeface="+mj-lt"/>
                <a:cs typeface="Segoe UI" pitchFamily="34" charset="0"/>
              </a:rPr>
              <a:t> SQL IaaS Benchmark Report (December 2019)</a:t>
            </a:r>
          </a:p>
        </p:txBody>
      </p:sp>
      <p:sp>
        <p:nvSpPr>
          <p:cNvPr id="29" name="TextBox 28">
            <a:extLst>
              <a:ext uri="{FF2B5EF4-FFF2-40B4-BE49-F238E27FC236}">
                <a16:creationId xmlns:a16="http://schemas.microsoft.com/office/drawing/2014/main" id="{4952AF0F-247A-43AF-AFF2-ED1E8E13EEB2}"/>
              </a:ext>
            </a:extLst>
          </p:cNvPr>
          <p:cNvSpPr txBox="1"/>
          <p:nvPr/>
        </p:nvSpPr>
        <p:spPr>
          <a:xfrm>
            <a:off x="4386561" y="3946829"/>
            <a:ext cx="814118" cy="293847"/>
          </a:xfrm>
          <a:prstGeom prst="rect">
            <a:avLst/>
          </a:prstGeom>
          <a:solidFill>
            <a:schemeClr val="bg1"/>
          </a:solidFill>
        </p:spPr>
        <p:txBody>
          <a:bodyPr wrap="square" lIns="0" tIns="0" rIns="0" bIns="0" rtlCol="0">
            <a:spAutoFit/>
          </a:bodyPr>
          <a:lstStyle/>
          <a:p>
            <a:pPr algn="l"/>
            <a:r>
              <a:rPr lang="en-US" sz="2000">
                <a:gradFill>
                  <a:gsLst>
                    <a:gs pos="2917">
                      <a:schemeClr val="tx1"/>
                    </a:gs>
                    <a:gs pos="30000">
                      <a:schemeClr val="tx1"/>
                    </a:gs>
                  </a:gsLst>
                  <a:lin ang="5400000" scaled="0"/>
                </a:gradFill>
              </a:rPr>
              <a:t>   </a:t>
            </a:r>
          </a:p>
        </p:txBody>
      </p:sp>
      <p:sp>
        <p:nvSpPr>
          <p:cNvPr id="26" name="TextBox 25">
            <a:extLst>
              <a:ext uri="{FF2B5EF4-FFF2-40B4-BE49-F238E27FC236}">
                <a16:creationId xmlns:a16="http://schemas.microsoft.com/office/drawing/2014/main" id="{44D015D2-0C75-46BA-8864-12CA02B087B0}"/>
              </a:ext>
            </a:extLst>
          </p:cNvPr>
          <p:cNvSpPr txBox="1"/>
          <p:nvPr/>
        </p:nvSpPr>
        <p:spPr>
          <a:xfrm>
            <a:off x="2324761" y="1435314"/>
            <a:ext cx="7542479" cy="184666"/>
          </a:xfrm>
          <a:prstGeom prst="rect">
            <a:avLst/>
          </a:prstGeom>
          <a:noFill/>
        </p:spPr>
        <p:txBody>
          <a:bodyPr wrap="square" lIns="0" tIns="0" rIns="0" bIns="0" rtlCol="0">
            <a:spAutoFit/>
          </a:bodyPr>
          <a:lstStyle>
            <a:defPPr>
              <a:defRPr lang="en-US"/>
            </a:defPPr>
            <a:lvl1pPr algn="ctr">
              <a:defRPr sz="1600" b="0">
                <a:latin typeface="+mj-lt"/>
                <a:cs typeface="Segoe UI Semibold" panose="020B0702040204020203" pitchFamily="34" charset="0"/>
              </a:defRPr>
            </a:lvl1pPr>
          </a:lstStyle>
          <a:p>
            <a:r>
              <a:rPr lang="en-US" sz="1200">
                <a:solidFill>
                  <a:schemeClr val="accent1"/>
                </a:solidFill>
              </a:rPr>
              <a:t>Io1 vs. Ultra Disk price-performance comparison</a:t>
            </a:r>
          </a:p>
        </p:txBody>
      </p:sp>
      <p:pic>
        <p:nvPicPr>
          <p:cNvPr id="3074" name="Picture 4">
            <a:extLst>
              <a:ext uri="{FF2B5EF4-FFF2-40B4-BE49-F238E27FC236}">
                <a16:creationId xmlns:a16="http://schemas.microsoft.com/office/drawing/2014/main" id="{F78C39D9-D8E3-4180-A9A0-7DED29C47C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88"/>
          <a:stretch/>
        </p:blipFill>
        <p:spPr bwMode="auto">
          <a:xfrm>
            <a:off x="1389166" y="1835818"/>
            <a:ext cx="4851242" cy="309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a:extLst>
              <a:ext uri="{FF2B5EF4-FFF2-40B4-BE49-F238E27FC236}">
                <a16:creationId xmlns:a16="http://schemas.microsoft.com/office/drawing/2014/main" id="{694A8147-C981-4EDA-8720-3C7A2D9391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81" t="16355" r="18469"/>
          <a:stretch/>
        </p:blipFill>
        <p:spPr bwMode="auto">
          <a:xfrm>
            <a:off x="6683586" y="1842762"/>
            <a:ext cx="4485782" cy="309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84E302FA-EACA-4336-A7D2-CFB9098666D5}"/>
              </a:ext>
            </a:extLst>
          </p:cNvPr>
          <p:cNvSpPr txBox="1"/>
          <p:nvPr/>
        </p:nvSpPr>
        <p:spPr>
          <a:xfrm>
            <a:off x="2809382" y="1893828"/>
            <a:ext cx="1928826"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Pay-as-you-go</a:t>
            </a:r>
          </a:p>
        </p:txBody>
      </p:sp>
      <p:sp>
        <p:nvSpPr>
          <p:cNvPr id="30" name="TextBox 29">
            <a:extLst>
              <a:ext uri="{FF2B5EF4-FFF2-40B4-BE49-F238E27FC236}">
                <a16:creationId xmlns:a16="http://schemas.microsoft.com/office/drawing/2014/main" id="{338AAC6E-33F9-4863-9AA6-E7A9AE79F75E}"/>
              </a:ext>
            </a:extLst>
          </p:cNvPr>
          <p:cNvSpPr txBox="1"/>
          <p:nvPr/>
        </p:nvSpPr>
        <p:spPr>
          <a:xfrm>
            <a:off x="6944104" y="1893828"/>
            <a:ext cx="3964746"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io1 with license mobility vs Ultra Disk with Hybrid Benefit</a:t>
            </a:r>
          </a:p>
        </p:txBody>
      </p:sp>
      <p:sp>
        <p:nvSpPr>
          <p:cNvPr id="31" name="TextBox 30">
            <a:extLst>
              <a:ext uri="{FF2B5EF4-FFF2-40B4-BE49-F238E27FC236}">
                <a16:creationId xmlns:a16="http://schemas.microsoft.com/office/drawing/2014/main" id="{FCAC987E-DFD9-468D-BA45-A35BB07C8F37}"/>
              </a:ext>
            </a:extLst>
          </p:cNvPr>
          <p:cNvSpPr txBox="1"/>
          <p:nvPr/>
        </p:nvSpPr>
        <p:spPr>
          <a:xfrm>
            <a:off x="8423619" y="4966472"/>
            <a:ext cx="1005715"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32% less</a:t>
            </a:r>
          </a:p>
        </p:txBody>
      </p:sp>
      <p:sp>
        <p:nvSpPr>
          <p:cNvPr id="32" name="TextBox 31">
            <a:extLst>
              <a:ext uri="{FF2B5EF4-FFF2-40B4-BE49-F238E27FC236}">
                <a16:creationId xmlns:a16="http://schemas.microsoft.com/office/drawing/2014/main" id="{9CF9A34C-416F-40B1-9F5C-6D5D94A65798}"/>
              </a:ext>
            </a:extLst>
          </p:cNvPr>
          <p:cNvSpPr txBox="1"/>
          <p:nvPr/>
        </p:nvSpPr>
        <p:spPr>
          <a:xfrm>
            <a:off x="3311929" y="5049571"/>
            <a:ext cx="1005715"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26% less</a:t>
            </a:r>
          </a:p>
        </p:txBody>
      </p:sp>
      <p:sp>
        <p:nvSpPr>
          <p:cNvPr id="13" name="TextBox 12">
            <a:extLst>
              <a:ext uri="{FF2B5EF4-FFF2-40B4-BE49-F238E27FC236}">
                <a16:creationId xmlns:a16="http://schemas.microsoft.com/office/drawing/2014/main" id="{77BEA4AA-4759-4822-9A94-C4580A1702FC}"/>
              </a:ext>
            </a:extLst>
          </p:cNvPr>
          <p:cNvSpPr txBox="1"/>
          <p:nvPr/>
        </p:nvSpPr>
        <p:spPr>
          <a:xfrm>
            <a:off x="584200" y="6313645"/>
            <a:ext cx="11018520" cy="369332"/>
          </a:xfrm>
          <a:prstGeom prst="rect">
            <a:avLst/>
          </a:prstGeom>
          <a:noFill/>
        </p:spPr>
        <p:txBody>
          <a:bodyPr wrap="square" lIns="0" tIns="0" rIns="0" bIns="0" rtlCol="0">
            <a:spAutoFit/>
          </a:bodyPr>
          <a:lstStyle/>
          <a:p>
            <a:r>
              <a:rPr lang="en-US" sz="600">
                <a:gradFill>
                  <a:gsLst>
                    <a:gs pos="2917">
                      <a:schemeClr val="tx1"/>
                    </a:gs>
                    <a:gs pos="30000">
                      <a:schemeClr val="tx1"/>
                    </a:gs>
                  </a:gsLst>
                  <a:lin ang="5400000" scaled="0"/>
                </a:gradFill>
              </a:rPr>
              <a:t>Performance and price-performance claims based on data from a study commissioned by Microsoft and conducted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in October 2019. The study compared price performance between SQL Server 2017 Enterprise edition on Red Hat Enterprise Linux 7.4 in Azure E64s_v3 instance type with 4x P30 1TB Storage Pool data (Read Only Cache) + 1x P20 0.5TB log (No Cache) and the SQL Server 2017 Enterprise edition on Red Hat Enterprise Linux 7.4 in AWS EC2 r4.16xlarge instance type with 1x 4TB gp2 data + 1x 1TB gp2 log. Benchmark data is taken from a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derived from a recognized industry standard, TPC Benchmark™ E (TPC-E), and is based on a mixture of read-only and update intensive transactions that simulate activities found in complex OLTP application environments. Price-performance is calculated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as the cost of running the cloud platform continuously for three years divided by transactions per second throughput. Prices are based on publicly available US pricing in West US for SQL Server on Azure Virtual Machines and Northern California for AWS EC2 as of October 2019. Price-performance results are based upon the configurations detailed in the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Actual results and prices may vary based on configuration and region.</a:t>
            </a:r>
          </a:p>
        </p:txBody>
      </p:sp>
    </p:spTree>
    <p:extLst>
      <p:ext uri="{BB962C8B-B14F-4D97-AF65-F5344CB8AC3E}">
        <p14:creationId xmlns:p14="http://schemas.microsoft.com/office/powerpoint/2010/main" val="25773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F21E7-97D9-4124-9C21-FBD4CC5E6D5F}"/>
              </a:ext>
            </a:extLst>
          </p:cNvPr>
          <p:cNvSpPr>
            <a:spLocks noGrp="1"/>
          </p:cNvSpPr>
          <p:nvPr>
            <p:ph type="title"/>
          </p:nvPr>
        </p:nvSpPr>
        <p:spPr/>
        <p:txBody>
          <a:bodyPr/>
          <a:lstStyle/>
          <a:p>
            <a:r>
              <a:rPr lang="en-US"/>
              <a:t>Customer momentum</a:t>
            </a:r>
          </a:p>
        </p:txBody>
      </p:sp>
      <p:pic>
        <p:nvPicPr>
          <p:cNvPr id="8" name="Graphic 7">
            <a:extLst>
              <a:ext uri="{FF2B5EF4-FFF2-40B4-BE49-F238E27FC236}">
                <a16:creationId xmlns:a16="http://schemas.microsoft.com/office/drawing/2014/main" id="{165999E8-6287-4068-83A6-D51F8EF41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1038" y="1718473"/>
            <a:ext cx="773396" cy="378292"/>
          </a:xfrm>
          <a:prstGeom prst="rect">
            <a:avLst/>
          </a:prstGeom>
        </p:spPr>
      </p:pic>
      <p:pic>
        <p:nvPicPr>
          <p:cNvPr id="15" name="Picture Placeholder 12">
            <a:extLst>
              <a:ext uri="{FF2B5EF4-FFF2-40B4-BE49-F238E27FC236}">
                <a16:creationId xmlns:a16="http://schemas.microsoft.com/office/drawing/2014/main" id="{FB9DA4AA-6839-4487-A87A-450728EAD52E}"/>
              </a:ext>
            </a:extLst>
          </p:cNvPr>
          <p:cNvPicPr>
            <a:picLocks noChangeAspect="1"/>
          </p:cNvPicPr>
          <p:nvPr/>
        </p:nvPicPr>
        <p:blipFill rotWithShape="1">
          <a:blip r:embed="rId5">
            <a:extLst>
              <a:ext uri="{28A0092B-C50C-407E-A947-70E740481C1C}">
                <a14:useLocalDpi xmlns:a14="http://schemas.microsoft.com/office/drawing/2010/main" val="0"/>
              </a:ext>
            </a:extLst>
          </a:blip>
          <a:srcRect t="30094" b="30689"/>
          <a:stretch/>
        </p:blipFill>
        <p:spPr>
          <a:xfrm>
            <a:off x="6505542" y="5670786"/>
            <a:ext cx="1354292" cy="531108"/>
          </a:xfrm>
          <a:prstGeom prst="rect">
            <a:avLst/>
          </a:prstGeom>
        </p:spPr>
      </p:pic>
      <p:pic>
        <p:nvPicPr>
          <p:cNvPr id="17" name="Picture 16">
            <a:extLst>
              <a:ext uri="{FF2B5EF4-FFF2-40B4-BE49-F238E27FC236}">
                <a16:creationId xmlns:a16="http://schemas.microsoft.com/office/drawing/2014/main" id="{824E146C-06DF-4E37-8FD7-E33B7F6B4395}"/>
              </a:ext>
            </a:extLst>
          </p:cNvPr>
          <p:cNvPicPr>
            <a:picLocks noChangeAspect="1"/>
          </p:cNvPicPr>
          <p:nvPr/>
        </p:nvPicPr>
        <p:blipFill>
          <a:blip r:embed="rId6"/>
          <a:stretch>
            <a:fillRect/>
          </a:stretch>
        </p:blipFill>
        <p:spPr>
          <a:xfrm>
            <a:off x="10314512" y="1795812"/>
            <a:ext cx="1289225" cy="223614"/>
          </a:xfrm>
          <a:prstGeom prst="rect">
            <a:avLst/>
          </a:prstGeom>
        </p:spPr>
      </p:pic>
      <p:pic>
        <p:nvPicPr>
          <p:cNvPr id="18" name="Picture 17">
            <a:extLst>
              <a:ext uri="{FF2B5EF4-FFF2-40B4-BE49-F238E27FC236}">
                <a16:creationId xmlns:a16="http://schemas.microsoft.com/office/drawing/2014/main" id="{7483681B-9071-4E1F-8539-8CAD61D756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9154" y="690611"/>
            <a:ext cx="1534583" cy="430074"/>
          </a:xfrm>
          <a:prstGeom prst="rect">
            <a:avLst/>
          </a:prstGeom>
        </p:spPr>
      </p:pic>
      <p:pic>
        <p:nvPicPr>
          <p:cNvPr id="19" name="Picture 18">
            <a:extLst>
              <a:ext uri="{FF2B5EF4-FFF2-40B4-BE49-F238E27FC236}">
                <a16:creationId xmlns:a16="http://schemas.microsoft.com/office/drawing/2014/main" id="{4EFCFDD9-A271-453E-8135-3FD0EEAF7052}"/>
              </a:ext>
            </a:extLst>
          </p:cNvPr>
          <p:cNvPicPr>
            <a:picLocks noChangeAspect="1"/>
          </p:cNvPicPr>
          <p:nvPr/>
        </p:nvPicPr>
        <p:blipFill rotWithShape="1">
          <a:blip r:embed="rId8">
            <a:extLst>
              <a:ext uri="{28A0092B-C50C-407E-A947-70E740481C1C}">
                <a14:useLocalDpi xmlns:a14="http://schemas.microsoft.com/office/drawing/2010/main" val="0"/>
              </a:ext>
            </a:extLst>
          </a:blip>
          <a:srcRect l="7460" t="7460" r="7460" b="7460"/>
          <a:stretch/>
        </p:blipFill>
        <p:spPr>
          <a:xfrm>
            <a:off x="6601038" y="637575"/>
            <a:ext cx="877450" cy="536147"/>
          </a:xfrm>
          <a:prstGeom prst="rect">
            <a:avLst/>
          </a:prstGeom>
        </p:spPr>
      </p:pic>
      <p:pic>
        <p:nvPicPr>
          <p:cNvPr id="20" name="Picture 31">
            <a:extLst>
              <a:ext uri="{FF2B5EF4-FFF2-40B4-BE49-F238E27FC236}">
                <a16:creationId xmlns:a16="http://schemas.microsoft.com/office/drawing/2014/main" id="{30D50156-CE80-4F6A-9F7E-F3A6C5A7F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47195" y="4845606"/>
            <a:ext cx="1190524" cy="221492"/>
          </a:xfrm>
          <a:prstGeom prst="rect">
            <a:avLst/>
          </a:prstGeom>
        </p:spPr>
      </p:pic>
      <p:pic>
        <p:nvPicPr>
          <p:cNvPr id="21" name="Picture 20">
            <a:extLst>
              <a:ext uri="{FF2B5EF4-FFF2-40B4-BE49-F238E27FC236}">
                <a16:creationId xmlns:a16="http://schemas.microsoft.com/office/drawing/2014/main" id="{72E8729F-E4F1-4981-8B50-82166F38DE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13922" y="2835934"/>
            <a:ext cx="1189815" cy="222645"/>
          </a:xfrm>
          <a:prstGeom prst="rect">
            <a:avLst/>
          </a:prstGeom>
        </p:spPr>
      </p:pic>
      <p:pic>
        <p:nvPicPr>
          <p:cNvPr id="22" name="Picture 21">
            <a:extLst>
              <a:ext uri="{FF2B5EF4-FFF2-40B4-BE49-F238E27FC236}">
                <a16:creationId xmlns:a16="http://schemas.microsoft.com/office/drawing/2014/main" id="{7498EAAD-2EEB-4431-B61A-F1AB087CD62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52247" y="3684208"/>
            <a:ext cx="451490" cy="504395"/>
          </a:xfrm>
          <a:prstGeom prst="rect">
            <a:avLst/>
          </a:prstGeom>
        </p:spPr>
      </p:pic>
      <p:pic>
        <p:nvPicPr>
          <p:cNvPr id="23" name="Picture 22">
            <a:extLst>
              <a:ext uri="{FF2B5EF4-FFF2-40B4-BE49-F238E27FC236}">
                <a16:creationId xmlns:a16="http://schemas.microsoft.com/office/drawing/2014/main" id="{1EB91C0C-E9E6-4FC3-B70F-C66AC4F7EFBC}"/>
              </a:ext>
            </a:extLst>
          </p:cNvPr>
          <p:cNvPicPr>
            <a:picLocks noChangeAspect="1"/>
          </p:cNvPicPr>
          <p:nvPr/>
        </p:nvPicPr>
        <p:blipFill rotWithShape="1">
          <a:blip r:embed="rId13">
            <a:extLst>
              <a:ext uri="{28A0092B-C50C-407E-A947-70E740481C1C}">
                <a14:useLocalDpi xmlns:a14="http://schemas.microsoft.com/office/drawing/2010/main" val="0"/>
              </a:ext>
            </a:extLst>
          </a:blip>
          <a:srcRect l="8944" t="8944" r="8944" b="8944"/>
          <a:stretch/>
        </p:blipFill>
        <p:spPr>
          <a:xfrm>
            <a:off x="8390490" y="568238"/>
            <a:ext cx="674821" cy="674821"/>
          </a:xfrm>
          <a:prstGeom prst="rect">
            <a:avLst/>
          </a:prstGeom>
        </p:spPr>
      </p:pic>
      <p:pic>
        <p:nvPicPr>
          <p:cNvPr id="26" name="Picture 14" descr="Image result for pwc logo png">
            <a:extLst>
              <a:ext uri="{FF2B5EF4-FFF2-40B4-BE49-F238E27FC236}">
                <a16:creationId xmlns:a16="http://schemas.microsoft.com/office/drawing/2014/main" id="{7176A404-98D0-42CA-85D5-AE28D33D1C83}"/>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tretch/>
        </p:blipFill>
        <p:spPr bwMode="auto">
          <a:xfrm>
            <a:off x="6601038" y="3702647"/>
            <a:ext cx="615986" cy="467517"/>
          </a:xfrm>
          <a:prstGeom prst="rect">
            <a:avLst/>
          </a:prstGeom>
        </p:spPr>
      </p:pic>
      <p:pic>
        <p:nvPicPr>
          <p:cNvPr id="28" name="Picture 27" descr="A close up of a logo&#10;&#10;Description automatically generated">
            <a:extLst>
              <a:ext uri="{FF2B5EF4-FFF2-40B4-BE49-F238E27FC236}">
                <a16:creationId xmlns:a16="http://schemas.microsoft.com/office/drawing/2014/main" id="{C65BAD88-180A-49D3-BD1D-19A02891DBEE}"/>
              </a:ext>
            </a:extLst>
          </p:cNvPr>
          <p:cNvPicPr>
            <a:picLocks noChangeAspect="1"/>
          </p:cNvPicPr>
          <p:nvPr/>
        </p:nvPicPr>
        <p:blipFill rotWithShape="1">
          <a:blip r:embed="rId15">
            <a:extLst>
              <a:ext uri="{28A0092B-C50C-407E-A947-70E740481C1C}">
                <a14:useLocalDpi xmlns:a14="http://schemas.microsoft.com/office/drawing/2010/main" val="0"/>
              </a:ext>
            </a:extLst>
          </a:blip>
          <a:srcRect l="6278" t="26843" r="12552" b="37098"/>
          <a:stretch/>
        </p:blipFill>
        <p:spPr>
          <a:xfrm>
            <a:off x="10468321" y="5764643"/>
            <a:ext cx="1135416" cy="504395"/>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AC161CD6-89BE-463D-A355-AFC7D25CF389}"/>
              </a:ext>
            </a:extLst>
          </p:cNvPr>
          <p:cNvPicPr>
            <a:picLocks noChangeAspect="1"/>
          </p:cNvPicPr>
          <p:nvPr/>
        </p:nvPicPr>
        <p:blipFill rotWithShape="1">
          <a:blip r:embed="rId16">
            <a:extLst>
              <a:ext uri="{28A0092B-C50C-407E-A947-70E740481C1C}">
                <a14:useLocalDpi xmlns:a14="http://schemas.microsoft.com/office/drawing/2010/main" val="0"/>
              </a:ext>
            </a:extLst>
          </a:blip>
          <a:srcRect t="12883" b="15806"/>
          <a:stretch/>
        </p:blipFill>
        <p:spPr>
          <a:xfrm>
            <a:off x="6601038" y="2735703"/>
            <a:ext cx="917135" cy="4231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211B30E-C82B-4D98-8E19-3D786F7C425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22170" y="3558778"/>
            <a:ext cx="755255" cy="755255"/>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D37EE57C-7CD7-454A-9EC4-BCE3764C391D}"/>
              </a:ext>
            </a:extLst>
          </p:cNvPr>
          <p:cNvPicPr>
            <a:picLocks noChangeAspect="1"/>
          </p:cNvPicPr>
          <p:nvPr/>
        </p:nvPicPr>
        <p:blipFill rotWithShape="1">
          <a:blip r:embed="rId18">
            <a:extLst>
              <a:ext uri="{28A0092B-C50C-407E-A947-70E740481C1C}">
                <a14:useLocalDpi xmlns:a14="http://schemas.microsoft.com/office/drawing/2010/main" val="0"/>
              </a:ext>
            </a:extLst>
          </a:blip>
          <a:srcRect t="28709" b="23969"/>
          <a:stretch/>
        </p:blipFill>
        <p:spPr>
          <a:xfrm>
            <a:off x="6601038" y="4704155"/>
            <a:ext cx="1065896" cy="504395"/>
          </a:xfrm>
          <a:prstGeom prst="rect">
            <a:avLst/>
          </a:prstGeom>
        </p:spPr>
      </p:pic>
      <p:pic>
        <p:nvPicPr>
          <p:cNvPr id="36" name="Picture 35" descr="A close up of a logo&#10;&#10;Description automatically generated">
            <a:extLst>
              <a:ext uri="{FF2B5EF4-FFF2-40B4-BE49-F238E27FC236}">
                <a16:creationId xmlns:a16="http://schemas.microsoft.com/office/drawing/2014/main" id="{FF6CCC59-DC4D-4D96-A5ED-511C3CE3E84A}"/>
              </a:ext>
            </a:extLst>
          </p:cNvPr>
          <p:cNvPicPr>
            <a:picLocks noChangeAspect="1"/>
          </p:cNvPicPr>
          <p:nvPr/>
        </p:nvPicPr>
        <p:blipFill rotWithShape="1">
          <a:blip r:embed="rId19">
            <a:extLst>
              <a:ext uri="{28A0092B-C50C-407E-A947-70E740481C1C}">
                <a14:useLocalDpi xmlns:a14="http://schemas.microsoft.com/office/drawing/2010/main" val="0"/>
              </a:ext>
            </a:extLst>
          </a:blip>
          <a:srcRect t="37082" b="33691"/>
          <a:stretch/>
        </p:blipFill>
        <p:spPr>
          <a:xfrm>
            <a:off x="7791846" y="3816763"/>
            <a:ext cx="1455502" cy="239285"/>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8F81C88B-CEB3-48AC-BB92-96917A2221D2}"/>
              </a:ext>
            </a:extLst>
          </p:cNvPr>
          <p:cNvPicPr>
            <a:picLocks noChangeAspect="1"/>
          </p:cNvPicPr>
          <p:nvPr/>
        </p:nvPicPr>
        <p:blipFill rotWithShape="1">
          <a:blip r:embed="rId20">
            <a:extLst>
              <a:ext uri="{28A0092B-C50C-407E-A947-70E740481C1C}">
                <a14:useLocalDpi xmlns:a14="http://schemas.microsoft.com/office/drawing/2010/main" val="0"/>
              </a:ext>
            </a:extLst>
          </a:blip>
          <a:srcRect l="17941" t="19117" r="17941" b="19117"/>
          <a:stretch/>
        </p:blipFill>
        <p:spPr>
          <a:xfrm>
            <a:off x="10617981" y="4689276"/>
            <a:ext cx="985756" cy="534152"/>
          </a:xfrm>
          <a:prstGeom prst="rect">
            <a:avLst/>
          </a:prstGeom>
        </p:spPr>
      </p:pic>
      <p:pic>
        <p:nvPicPr>
          <p:cNvPr id="40" name="Picture 39" descr="A picture containing table&#10;&#10;Description automatically generated">
            <a:extLst>
              <a:ext uri="{FF2B5EF4-FFF2-40B4-BE49-F238E27FC236}">
                <a16:creationId xmlns:a16="http://schemas.microsoft.com/office/drawing/2014/main" id="{160941F3-0103-409B-92B5-075D2511AA54}"/>
              </a:ext>
            </a:extLst>
          </p:cNvPr>
          <p:cNvPicPr>
            <a:picLocks noChangeAspect="1"/>
          </p:cNvPicPr>
          <p:nvPr/>
        </p:nvPicPr>
        <p:blipFill rotWithShape="1">
          <a:blip r:embed="rId21">
            <a:extLst>
              <a:ext uri="{28A0092B-C50C-407E-A947-70E740481C1C}">
                <a14:useLocalDpi xmlns:a14="http://schemas.microsoft.com/office/drawing/2010/main" val="0"/>
              </a:ext>
            </a:extLst>
          </a:blip>
          <a:srcRect t="26769" b="29975"/>
          <a:stretch/>
        </p:blipFill>
        <p:spPr>
          <a:xfrm>
            <a:off x="8337633" y="5780266"/>
            <a:ext cx="1282896" cy="312148"/>
          </a:xfrm>
          <a:prstGeom prst="rect">
            <a:avLst/>
          </a:prstGeom>
        </p:spPr>
      </p:pic>
      <p:pic>
        <p:nvPicPr>
          <p:cNvPr id="42" name="Picture 41" descr="A picture containing dark, lit, table, light&#10;&#10;Description automatically generated">
            <a:extLst>
              <a:ext uri="{FF2B5EF4-FFF2-40B4-BE49-F238E27FC236}">
                <a16:creationId xmlns:a16="http://schemas.microsoft.com/office/drawing/2014/main" id="{A6B8F494-C6AA-42C3-B35B-4D976E49AB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72729" y="1802097"/>
            <a:ext cx="943488" cy="211044"/>
          </a:xfrm>
          <a:prstGeom prst="rect">
            <a:avLst/>
          </a:prstGeom>
        </p:spPr>
      </p:pic>
      <p:pic>
        <p:nvPicPr>
          <p:cNvPr id="44" name="Picture 43" descr="A close up of a logo&#10;&#10;Description automatically generated">
            <a:extLst>
              <a:ext uri="{FF2B5EF4-FFF2-40B4-BE49-F238E27FC236}">
                <a16:creationId xmlns:a16="http://schemas.microsoft.com/office/drawing/2014/main" id="{46C53B6B-79B6-4D75-9050-2004E58F0960}"/>
              </a:ext>
            </a:extLst>
          </p:cNvPr>
          <p:cNvPicPr>
            <a:picLocks noChangeAspect="1"/>
          </p:cNvPicPr>
          <p:nvPr/>
        </p:nvPicPr>
        <p:blipFill rotWithShape="1">
          <a:blip r:embed="rId23">
            <a:extLst>
              <a:ext uri="{28A0092B-C50C-407E-A947-70E740481C1C}">
                <a14:useLocalDpi xmlns:a14="http://schemas.microsoft.com/office/drawing/2010/main" val="0"/>
              </a:ext>
            </a:extLst>
          </a:blip>
          <a:srcRect t="33680" b="29805"/>
          <a:stretch/>
        </p:blipFill>
        <p:spPr>
          <a:xfrm>
            <a:off x="8579439" y="2806085"/>
            <a:ext cx="773216" cy="282343"/>
          </a:xfrm>
          <a:prstGeom prst="rect">
            <a:avLst/>
          </a:prstGeom>
        </p:spPr>
      </p:pic>
      <p:sp>
        <p:nvSpPr>
          <p:cNvPr id="46" name="Rectangle 45">
            <a:extLst>
              <a:ext uri="{FF2B5EF4-FFF2-40B4-BE49-F238E27FC236}">
                <a16:creationId xmlns:a16="http://schemas.microsoft.com/office/drawing/2014/main" id="{B4CFC701-5E46-4A94-90EA-97AB0A23040E}"/>
              </a:ext>
            </a:extLst>
          </p:cNvPr>
          <p:cNvSpPr/>
          <p:nvPr/>
        </p:nvSpPr>
        <p:spPr bwMode="auto">
          <a:xfrm>
            <a:off x="588263" y="2029877"/>
            <a:ext cx="1948108" cy="861774"/>
          </a:xfrm>
          <a:prstGeom prst="rect">
            <a:avLst/>
          </a:prstGeom>
          <a:no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0" rIns="0" bIns="0" numCol="1" rtlCol="0" anchor="t" anchorCtr="0" compatLnSpc="1">
            <a:prstTxWarp prst="textNoShape">
              <a:avLst/>
            </a:prstTxWarp>
            <a:spAutoFit/>
          </a:bodyPr>
          <a:lstStyle/>
          <a:p>
            <a:pPr algn="ctr" defTabSz="932472" fontAlgn="base"/>
            <a:r>
              <a:rPr lang="en-US" sz="2800" b="1">
                <a:solidFill>
                  <a:schemeClr val="accent2"/>
                </a:solidFill>
                <a:latin typeface="+mj-lt"/>
                <a:cs typeface="Segoe UI" panose="020B0502040204020203" pitchFamily="34" charset="0"/>
              </a:rPr>
              <a:t>6.4+ million</a:t>
            </a:r>
          </a:p>
          <a:p>
            <a:pPr algn="ctr" defTabSz="932472" fontAlgn="base"/>
            <a:r>
              <a:rPr lang="en-US" sz="1400" kern="0">
                <a:solidFill>
                  <a:schemeClr val="bg1"/>
                </a:solidFill>
                <a:cs typeface="Segoe UI" panose="020B0502040204020203" pitchFamily="34" charset="0"/>
              </a:rPr>
              <a:t>database instances</a:t>
            </a:r>
            <a:br>
              <a:rPr lang="en-US" sz="1400" kern="0">
                <a:solidFill>
                  <a:schemeClr val="bg1"/>
                </a:solidFill>
                <a:cs typeface="Segoe UI" panose="020B0502040204020203" pitchFamily="34" charset="0"/>
              </a:rPr>
            </a:br>
            <a:r>
              <a:rPr lang="en-US" sz="1400" kern="0">
                <a:solidFill>
                  <a:schemeClr val="bg1"/>
                </a:solidFill>
                <a:cs typeface="Segoe UI" panose="020B0502040204020203" pitchFamily="34" charset="0"/>
              </a:rPr>
              <a:t>in Azure SQL</a:t>
            </a:r>
            <a:endParaRPr lang="en-US" sz="2400" kern="0">
              <a:solidFill>
                <a:schemeClr val="bg1"/>
              </a:solidFill>
              <a:cs typeface="Segoe UI" panose="020B0502040204020203" pitchFamily="34" charset="0"/>
            </a:endParaRPr>
          </a:p>
        </p:txBody>
      </p:sp>
      <p:sp>
        <p:nvSpPr>
          <p:cNvPr id="47" name="Rectangle 46">
            <a:extLst>
              <a:ext uri="{FF2B5EF4-FFF2-40B4-BE49-F238E27FC236}">
                <a16:creationId xmlns:a16="http://schemas.microsoft.com/office/drawing/2014/main" id="{70CA2986-7699-40EF-AB8A-8FC1E7E6428A}"/>
              </a:ext>
            </a:extLst>
          </p:cNvPr>
          <p:cNvSpPr/>
          <p:nvPr/>
        </p:nvSpPr>
        <p:spPr>
          <a:xfrm>
            <a:off x="3576351" y="2029877"/>
            <a:ext cx="1505733" cy="861774"/>
          </a:xfrm>
          <a:prstGeom prst="rect">
            <a:avLst/>
          </a:prstGeom>
        </p:spPr>
        <p:txBody>
          <a:bodyPr wrap="square" lIns="0" tIns="0" rIns="0" bIns="0" anchor="t">
            <a:spAutoFit/>
          </a:bodyPr>
          <a:lstStyle/>
          <a:p>
            <a:pPr algn="ctr" defTabSz="932472" fontAlgn="base"/>
            <a:r>
              <a:rPr lang="en-US" sz="2800" b="1">
                <a:solidFill>
                  <a:schemeClr val="accent2"/>
                </a:solidFill>
                <a:latin typeface="+mj-lt"/>
                <a:cs typeface="Segoe UI" panose="020B0502040204020203" pitchFamily="34" charset="0"/>
              </a:rPr>
              <a:t>9 trillion</a:t>
            </a:r>
          </a:p>
          <a:p>
            <a:pPr algn="ctr" defTabSz="932472" fontAlgn="base"/>
            <a:r>
              <a:rPr lang="en-US" sz="1400" kern="0">
                <a:solidFill>
                  <a:schemeClr val="bg1"/>
                </a:solidFill>
                <a:cs typeface="Segoe UI" panose="020B0502040204020203" pitchFamily="34" charset="0"/>
              </a:rPr>
              <a:t>queries per day in Azure SQL</a:t>
            </a:r>
          </a:p>
        </p:txBody>
      </p:sp>
      <p:sp>
        <p:nvSpPr>
          <p:cNvPr id="49" name="Rectangle 48">
            <a:extLst>
              <a:ext uri="{FF2B5EF4-FFF2-40B4-BE49-F238E27FC236}">
                <a16:creationId xmlns:a16="http://schemas.microsoft.com/office/drawing/2014/main" id="{59E3D264-A0EC-47AF-88D6-3EEE2171549E}"/>
              </a:ext>
            </a:extLst>
          </p:cNvPr>
          <p:cNvSpPr/>
          <p:nvPr/>
        </p:nvSpPr>
        <p:spPr>
          <a:xfrm>
            <a:off x="3257429" y="4149729"/>
            <a:ext cx="2143578" cy="861774"/>
          </a:xfrm>
          <a:prstGeom prst="rect">
            <a:avLst/>
          </a:prstGeom>
        </p:spPr>
        <p:txBody>
          <a:bodyPr wrap="square" lIns="0" tIns="0" rIns="0" bIns="0" anchor="t">
            <a:spAutoFit/>
          </a:bodyPr>
          <a:lstStyle/>
          <a:p>
            <a:pPr algn="ctr" defTabSz="932472" fontAlgn="base"/>
            <a:r>
              <a:rPr lang="en-US" sz="2800" b="1">
                <a:solidFill>
                  <a:schemeClr val="accent2"/>
                </a:solidFill>
                <a:latin typeface="+mj-lt"/>
                <a:cs typeface="Segoe UI" panose="020B0502040204020203" pitchFamily="34" charset="0"/>
              </a:rPr>
              <a:t>&gt;30%</a:t>
            </a:r>
          </a:p>
          <a:p>
            <a:pPr algn="ctr" defTabSz="932472" fontAlgn="base"/>
            <a:r>
              <a:rPr lang="en-US" sz="1400" kern="0">
                <a:solidFill>
                  <a:schemeClr val="bg1"/>
                </a:solidFill>
                <a:cs typeface="Segoe UI" panose="020B0502040204020203" pitchFamily="34" charset="0"/>
              </a:rPr>
              <a:t>serverless customers new to Azure SQL Database </a:t>
            </a:r>
          </a:p>
        </p:txBody>
      </p:sp>
      <p:sp>
        <p:nvSpPr>
          <p:cNvPr id="50" name="Rectangle 49">
            <a:extLst>
              <a:ext uri="{FF2B5EF4-FFF2-40B4-BE49-F238E27FC236}">
                <a16:creationId xmlns:a16="http://schemas.microsoft.com/office/drawing/2014/main" id="{2D574455-9C26-46A0-83C5-F8F3FA9BDC6C}"/>
              </a:ext>
            </a:extLst>
          </p:cNvPr>
          <p:cNvSpPr/>
          <p:nvPr/>
        </p:nvSpPr>
        <p:spPr>
          <a:xfrm>
            <a:off x="561513" y="3740835"/>
            <a:ext cx="2076780" cy="1077218"/>
          </a:xfrm>
          <a:prstGeom prst="rect">
            <a:avLst/>
          </a:prstGeom>
        </p:spPr>
        <p:txBody>
          <a:bodyPr wrap="square" lIns="0" tIns="0" rIns="0" bIns="0" anchor="t">
            <a:spAutoFit/>
          </a:bodyPr>
          <a:lstStyle/>
          <a:p>
            <a:pPr algn="ctr" defTabSz="932472" fontAlgn="base"/>
            <a:r>
              <a:rPr lang="en-US" sz="1400" kern="0">
                <a:solidFill>
                  <a:schemeClr val="bg1"/>
                </a:solidFill>
                <a:cs typeface="Segoe UI" panose="020B0502040204020203" pitchFamily="34" charset="0"/>
              </a:rPr>
              <a:t>Best price-performance costing up to</a:t>
            </a:r>
          </a:p>
          <a:p>
            <a:pPr algn="ctr"/>
            <a:r>
              <a:rPr lang="en-US" sz="2800" b="1">
                <a:solidFill>
                  <a:schemeClr val="accent2"/>
                </a:solidFill>
                <a:latin typeface="+mj-lt"/>
                <a:cs typeface="Segoe UI" panose="020B0502040204020203" pitchFamily="34" charset="0"/>
              </a:rPr>
              <a:t>87%</a:t>
            </a:r>
          </a:p>
          <a:p>
            <a:pPr algn="ctr" defTabSz="932472" fontAlgn="base"/>
            <a:r>
              <a:rPr lang="en-US" sz="1400" kern="0">
                <a:solidFill>
                  <a:schemeClr val="bg1"/>
                </a:solidFill>
                <a:cs typeface="Segoe UI" panose="020B0502040204020203" pitchFamily="34" charset="0"/>
              </a:rPr>
              <a:t>less than the competition</a:t>
            </a:r>
          </a:p>
        </p:txBody>
      </p:sp>
    </p:spTree>
    <p:extLst>
      <p:ext uri="{BB962C8B-B14F-4D97-AF65-F5344CB8AC3E}">
        <p14:creationId xmlns:p14="http://schemas.microsoft.com/office/powerpoint/2010/main" val="508901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a:xfrm>
            <a:off x="588263" y="457200"/>
            <a:ext cx="11018520" cy="553998"/>
          </a:xfrm>
        </p:spPr>
        <p:txBody>
          <a:bodyPr/>
          <a:lstStyle/>
          <a:p>
            <a:r>
              <a:rPr lang="en-US"/>
              <a:t>Azure SQL</a:t>
            </a:r>
          </a:p>
        </p:txBody>
      </p:sp>
      <p:sp>
        <p:nvSpPr>
          <p:cNvPr id="19" name="Rectangle 18">
            <a:extLst>
              <a:ext uri="{FF2B5EF4-FFF2-40B4-BE49-F238E27FC236}">
                <a16:creationId xmlns:a16="http://schemas.microsoft.com/office/drawing/2014/main" id="{68A87E1F-4E3A-4ED5-8E42-F9BB1208BA76}"/>
              </a:ext>
            </a:extLst>
          </p:cNvPr>
          <p:cNvSpPr/>
          <p:nvPr/>
        </p:nvSpPr>
        <p:spPr bwMode="auto">
          <a:xfrm>
            <a:off x="9329854" y="1997467"/>
            <a:ext cx="1547146" cy="97133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spcBef>
                <a:spcPts val="0"/>
              </a:spcBef>
              <a:spcAft>
                <a:spcPts val="60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SQL </a:t>
            </a:r>
            <a:r>
              <a:rPr kumimoji="0" lang="en-US" sz="14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400" b="1"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atabase</a:t>
            </a:r>
          </a:p>
          <a:p>
            <a:pPr algn="ctr"/>
            <a:r>
              <a:rPr lang="en-US" sz="1200" kern="0">
                <a:solidFill>
                  <a:schemeClr val="tx1"/>
                </a:solidFill>
              </a:rPr>
              <a:t>Best for building new apps in the cloud</a:t>
            </a:r>
          </a:p>
        </p:txBody>
      </p:sp>
      <p:sp>
        <p:nvSpPr>
          <p:cNvPr id="24" name="Rectangle 23">
            <a:extLst>
              <a:ext uri="{FF2B5EF4-FFF2-40B4-BE49-F238E27FC236}">
                <a16:creationId xmlns:a16="http://schemas.microsoft.com/office/drawing/2014/main" id="{B284D490-E5B8-484C-B8F0-24F5FE956963}"/>
              </a:ext>
            </a:extLst>
          </p:cNvPr>
          <p:cNvSpPr/>
          <p:nvPr/>
        </p:nvSpPr>
        <p:spPr bwMode="auto">
          <a:xfrm>
            <a:off x="9029007" y="5096092"/>
            <a:ext cx="2148840" cy="102797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pPr>
            <a:r>
              <a:rPr lang="en-US" sz="1400" b="1">
                <a:solidFill>
                  <a:schemeClr val="accent1"/>
                </a:solidFill>
                <a:latin typeface="Segoe UI Semibold" panose="020B0702040204020203" pitchFamily="34" charset="0"/>
                <a:cs typeface="Segoe UI Semibold" panose="020B0702040204020203" pitchFamily="34" charset="0"/>
              </a:rPr>
              <a:t>Database</a:t>
            </a:r>
          </a:p>
          <a:p>
            <a:pPr algn="ctr" defTabSz="609468">
              <a:lnSpc>
                <a:spcPct val="90000"/>
              </a:lnSpc>
              <a:spcAft>
                <a:spcPts val="600"/>
              </a:spcAft>
            </a:pPr>
            <a:r>
              <a:rPr lang="en-US" sz="1200">
                <a:solidFill>
                  <a:schemeClr val="tx1"/>
                </a:solidFill>
              </a:rPr>
              <a:t>Pre-provisioned or serverless compute and Hyperscale storage to meet demanding workload requirements</a:t>
            </a:r>
          </a:p>
        </p:txBody>
      </p:sp>
      <p:sp>
        <p:nvSpPr>
          <p:cNvPr id="30" name="Rectangle 20">
            <a:extLst>
              <a:ext uri="{FF2B5EF4-FFF2-40B4-BE49-F238E27FC236}">
                <a16:creationId xmlns:a16="http://schemas.microsoft.com/office/drawing/2014/main" id="{22CF7C54-D495-4FE9-97D0-69684098C021}"/>
              </a:ext>
            </a:extLst>
          </p:cNvPr>
          <p:cNvSpPr/>
          <p:nvPr/>
        </p:nvSpPr>
        <p:spPr bwMode="auto">
          <a:xfrm>
            <a:off x="5640323" y="5096092"/>
            <a:ext cx="2148840" cy="91717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lang="en-US" sz="1400" b="1">
                <a:solidFill>
                  <a:schemeClr val="accent1"/>
                </a:solidFill>
                <a:latin typeface="Segoe UI Semibold" panose="020B0702040204020203" pitchFamily="34" charset="0"/>
                <a:cs typeface="Segoe UI Semibold" panose="020B0702040204020203" pitchFamily="34" charset="0"/>
              </a:rPr>
              <a:t>Instance</a:t>
            </a:r>
          </a:p>
          <a:p>
            <a:pPr algn="ctr" defTabSz="609468">
              <a:defRPr/>
            </a:pPr>
            <a:r>
              <a:rPr lang="en-US" sz="1200">
                <a:solidFill>
                  <a:schemeClr val="tx1"/>
                </a:solidFill>
              </a:rPr>
              <a:t>Offers high compatibility with SQL Server and native VNET support</a:t>
            </a:r>
          </a:p>
        </p:txBody>
      </p:sp>
      <p:sp>
        <p:nvSpPr>
          <p:cNvPr id="73" name="Rectangle 72">
            <a:extLst>
              <a:ext uri="{FF2B5EF4-FFF2-40B4-BE49-F238E27FC236}">
                <a16:creationId xmlns:a16="http://schemas.microsoft.com/office/drawing/2014/main" id="{9098E428-9B64-4312-BCE2-F15E90639B68}"/>
              </a:ext>
            </a:extLst>
          </p:cNvPr>
          <p:cNvSpPr/>
          <p:nvPr/>
        </p:nvSpPr>
        <p:spPr bwMode="auto">
          <a:xfrm>
            <a:off x="2251639" y="5099333"/>
            <a:ext cx="2148840" cy="6955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pPr>
            <a:r>
              <a:rPr lang="en-US" sz="1400" b="1">
                <a:solidFill>
                  <a:schemeClr val="accent1"/>
                </a:solidFill>
                <a:latin typeface="Segoe UI Semibold" panose="020B0702040204020203" pitchFamily="34" charset="0"/>
                <a:cs typeface="Segoe UI Semibold" panose="020B0702040204020203" pitchFamily="34" charset="0"/>
              </a:rPr>
              <a:t>Virtual machine</a:t>
            </a:r>
          </a:p>
          <a:p>
            <a:pPr algn="ctr" defTabSz="609468">
              <a:lnSpc>
                <a:spcPct val="90000"/>
              </a:lnSpc>
              <a:spcAft>
                <a:spcPts val="600"/>
              </a:spcAft>
            </a:pPr>
            <a:r>
              <a:rPr lang="en-US" sz="1200">
                <a:solidFill>
                  <a:schemeClr val="tx1"/>
                </a:solidFill>
              </a:rPr>
              <a:t>Automated manageability features and OS-level access</a:t>
            </a:r>
          </a:p>
        </p:txBody>
      </p:sp>
      <p:sp>
        <p:nvSpPr>
          <p:cNvPr id="67" name="TextBox 66">
            <a:extLst>
              <a:ext uri="{FF2B5EF4-FFF2-40B4-BE49-F238E27FC236}">
                <a16:creationId xmlns:a16="http://schemas.microsoft.com/office/drawing/2014/main" id="{4628EDDD-7357-4BE8-AE40-71671C158FAF}"/>
              </a:ext>
            </a:extLst>
          </p:cNvPr>
          <p:cNvSpPr txBox="1"/>
          <p:nvPr/>
        </p:nvSpPr>
        <p:spPr>
          <a:xfrm>
            <a:off x="588263" y="1042829"/>
            <a:ext cx="9397582" cy="276999"/>
          </a:xfrm>
          <a:prstGeom prst="rect">
            <a:avLst/>
          </a:prstGeom>
          <a:noFill/>
        </p:spPr>
        <p:txBody>
          <a:bodyPr wrap="square" lIns="0" tIns="0" rIns="0" bIns="0" rtlCol="0">
            <a:spAutoFit/>
          </a:bodyPr>
          <a:lstStyle/>
          <a:p>
            <a:pPr>
              <a:lnSpc>
                <a:spcPct val="90000"/>
              </a:lnSpc>
              <a:spcAft>
                <a:spcPts val="600"/>
              </a:spcAft>
            </a:pPr>
            <a:r>
              <a:rPr lang="en-US" sz="2000">
                <a:ln w="3175">
                  <a:noFill/>
                </a:ln>
                <a:solidFill>
                  <a:schemeClr val="accent1"/>
                </a:solidFill>
                <a:latin typeface="+mj-lt"/>
                <a:cs typeface="Segoe UI" pitchFamily="34" charset="0"/>
              </a:rPr>
              <a:t>A unified SQL portfolio built on the industry-leading SQL Server engine</a:t>
            </a:r>
          </a:p>
        </p:txBody>
      </p:sp>
      <p:sp>
        <p:nvSpPr>
          <p:cNvPr id="4" name="Rectangle 3">
            <a:extLst>
              <a:ext uri="{FF2B5EF4-FFF2-40B4-BE49-F238E27FC236}">
                <a16:creationId xmlns:a16="http://schemas.microsoft.com/office/drawing/2014/main" id="{DD815906-7FE0-46F4-8233-58D94BE90EB9}"/>
              </a:ext>
            </a:extLst>
          </p:cNvPr>
          <p:cNvSpPr/>
          <p:nvPr/>
        </p:nvSpPr>
        <p:spPr>
          <a:xfrm>
            <a:off x="2109693" y="2019011"/>
            <a:ext cx="2396565" cy="1154162"/>
          </a:xfrm>
          <a:prstGeom prst="rect">
            <a:avLst/>
          </a:prstGeom>
        </p:spPr>
        <p:txBody>
          <a:bodyPr wrap="square" anchor="t">
            <a:spAutoFit/>
          </a:bodyPr>
          <a:lstStyle/>
          <a:p>
            <a:pPr algn="ctr" defTabSz="609468">
              <a:spcAft>
                <a:spcPts val="600"/>
              </a:spcAft>
            </a:pPr>
            <a:r>
              <a:rPr lang="en-US" sz="1400" b="1">
                <a:solidFill>
                  <a:schemeClr val="accent1"/>
                </a:solidFill>
                <a:latin typeface="Segoe UI Semibold" panose="020B0702040204020203" pitchFamily="34" charset="0"/>
                <a:cs typeface="Segoe UI Semibold" panose="020B0702040204020203" pitchFamily="34" charset="0"/>
              </a:rPr>
              <a:t>SQL Server on Azure Virtual Machines</a:t>
            </a:r>
          </a:p>
          <a:p>
            <a:pPr algn="ctr">
              <a:spcAft>
                <a:spcPts val="600"/>
              </a:spcAft>
            </a:pPr>
            <a:r>
              <a:rPr lang="en-US" sz="1200" kern="0"/>
              <a:t>Best for re-hosting and apps requiring OS-level access and control</a:t>
            </a:r>
          </a:p>
        </p:txBody>
      </p:sp>
      <p:grpSp>
        <p:nvGrpSpPr>
          <p:cNvPr id="20" name="Group 19">
            <a:extLst>
              <a:ext uri="{FF2B5EF4-FFF2-40B4-BE49-F238E27FC236}">
                <a16:creationId xmlns:a16="http://schemas.microsoft.com/office/drawing/2014/main" id="{E06C9820-AB55-47DF-B804-041DC70A4D2B}"/>
              </a:ext>
            </a:extLst>
          </p:cNvPr>
          <p:cNvGrpSpPr/>
          <p:nvPr/>
        </p:nvGrpSpPr>
        <p:grpSpPr>
          <a:xfrm>
            <a:off x="2640259" y="3453073"/>
            <a:ext cx="1371600" cy="1371600"/>
            <a:chOff x="754797" y="3144752"/>
            <a:chExt cx="1141165" cy="1147570"/>
          </a:xfrm>
        </p:grpSpPr>
        <p:sp>
          <p:nvSpPr>
            <p:cNvPr id="116" name="Oval 115">
              <a:extLst>
                <a:ext uri="{FF2B5EF4-FFF2-40B4-BE49-F238E27FC236}">
                  <a16:creationId xmlns:a16="http://schemas.microsoft.com/office/drawing/2014/main" id="{F376208C-9CF0-4A68-965D-E1976E26494B}"/>
                </a:ext>
              </a:extLst>
            </p:cNvPr>
            <p:cNvSpPr/>
            <p:nvPr/>
          </p:nvSpPr>
          <p:spPr bwMode="auto">
            <a:xfrm>
              <a:off x="754797" y="3144752"/>
              <a:ext cx="1141165" cy="1147570"/>
            </a:xfrm>
            <a:prstGeom prst="ellipse">
              <a:avLst/>
            </a:prstGeom>
            <a:solidFill>
              <a:schemeClr val="bg1"/>
            </a:solidFill>
            <a:ln w="10795" cap="flat" cmpd="sng" algn="ctr">
              <a:noFill/>
              <a:prstDash val="solid"/>
            </a:ln>
            <a:effectLst>
              <a:outerShdw blurRad="2540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 name="Graphic 6">
              <a:extLst>
                <a:ext uri="{FF2B5EF4-FFF2-40B4-BE49-F238E27FC236}">
                  <a16:creationId xmlns:a16="http://schemas.microsoft.com/office/drawing/2014/main" id="{8223C120-A632-4940-8AF4-93B21FCB44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4785" y="3406098"/>
              <a:ext cx="656341" cy="656341"/>
            </a:xfrm>
            <a:prstGeom prst="rect">
              <a:avLst/>
            </a:prstGeom>
          </p:spPr>
        </p:pic>
      </p:grpSp>
      <p:grpSp>
        <p:nvGrpSpPr>
          <p:cNvPr id="21" name="Group 20">
            <a:extLst>
              <a:ext uri="{FF2B5EF4-FFF2-40B4-BE49-F238E27FC236}">
                <a16:creationId xmlns:a16="http://schemas.microsoft.com/office/drawing/2014/main" id="{706FF426-F4A7-40F9-9E27-57AC36409E25}"/>
              </a:ext>
            </a:extLst>
          </p:cNvPr>
          <p:cNvGrpSpPr/>
          <p:nvPr/>
        </p:nvGrpSpPr>
        <p:grpSpPr>
          <a:xfrm>
            <a:off x="9417627" y="3453073"/>
            <a:ext cx="1371600" cy="1371600"/>
            <a:chOff x="4904426" y="3155577"/>
            <a:chExt cx="1141165" cy="1147570"/>
          </a:xfrm>
        </p:grpSpPr>
        <p:sp>
          <p:nvSpPr>
            <p:cNvPr id="112" name="Oval 111">
              <a:extLst>
                <a:ext uri="{FF2B5EF4-FFF2-40B4-BE49-F238E27FC236}">
                  <a16:creationId xmlns:a16="http://schemas.microsoft.com/office/drawing/2014/main" id="{4CB7C5F9-1847-497F-BCA4-7BA44B40F8BA}"/>
                </a:ext>
              </a:extLst>
            </p:cNvPr>
            <p:cNvSpPr/>
            <p:nvPr/>
          </p:nvSpPr>
          <p:spPr bwMode="auto">
            <a:xfrm>
              <a:off x="4904426" y="3155577"/>
              <a:ext cx="1141165" cy="1147570"/>
            </a:xfrm>
            <a:prstGeom prst="ellipse">
              <a:avLst/>
            </a:prstGeom>
            <a:solidFill>
              <a:schemeClr val="bg1"/>
            </a:solidFill>
            <a:ln w="10795" cap="flat" cmpd="sng" algn="ctr">
              <a:noFill/>
              <a:prstDash val="solid"/>
            </a:ln>
            <a:effectLst>
              <a:outerShdw blurRad="2540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pic>
          <p:nvPicPr>
            <p:cNvPr id="10" name="Graphic 9">
              <a:extLst>
                <a:ext uri="{FF2B5EF4-FFF2-40B4-BE49-F238E27FC236}">
                  <a16:creationId xmlns:a16="http://schemas.microsoft.com/office/drawing/2014/main" id="{392A540F-B9BA-476C-B447-D428C7DC4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5824" y="3408059"/>
              <a:ext cx="658368" cy="658368"/>
            </a:xfrm>
            <a:prstGeom prst="rect">
              <a:avLst/>
            </a:prstGeom>
          </p:spPr>
        </p:pic>
      </p:grpSp>
      <p:grpSp>
        <p:nvGrpSpPr>
          <p:cNvPr id="14" name="Group 13">
            <a:extLst>
              <a:ext uri="{FF2B5EF4-FFF2-40B4-BE49-F238E27FC236}">
                <a16:creationId xmlns:a16="http://schemas.microsoft.com/office/drawing/2014/main" id="{2957A42A-153F-4D77-BD4C-9F4A2C07F59D}"/>
              </a:ext>
            </a:extLst>
          </p:cNvPr>
          <p:cNvGrpSpPr/>
          <p:nvPr/>
        </p:nvGrpSpPr>
        <p:grpSpPr>
          <a:xfrm>
            <a:off x="6028943" y="3453073"/>
            <a:ext cx="1371600" cy="1371600"/>
            <a:chOff x="5869817" y="3336347"/>
            <a:chExt cx="1141165" cy="1147570"/>
          </a:xfrm>
        </p:grpSpPr>
        <p:sp>
          <p:nvSpPr>
            <p:cNvPr id="114" name="Oval 113">
              <a:extLst>
                <a:ext uri="{FF2B5EF4-FFF2-40B4-BE49-F238E27FC236}">
                  <a16:creationId xmlns:a16="http://schemas.microsoft.com/office/drawing/2014/main" id="{8AC2BAC7-4D15-43A6-AECF-A7F3C1FBED85}"/>
                </a:ext>
              </a:extLst>
            </p:cNvPr>
            <p:cNvSpPr/>
            <p:nvPr/>
          </p:nvSpPr>
          <p:spPr bwMode="auto">
            <a:xfrm>
              <a:off x="5869817" y="3336347"/>
              <a:ext cx="1141165" cy="1147570"/>
            </a:xfrm>
            <a:prstGeom prst="ellipse">
              <a:avLst/>
            </a:prstGeom>
            <a:solidFill>
              <a:schemeClr val="bg1"/>
            </a:solidFill>
            <a:ln w="10795" cap="flat" cmpd="sng" algn="ctr">
              <a:noFill/>
              <a:prstDash val="solid"/>
            </a:ln>
            <a:effectLst>
              <a:outerShdw blurRad="2540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pic>
          <p:nvPicPr>
            <p:cNvPr id="15" name="Graphic 14">
              <a:extLst>
                <a:ext uri="{FF2B5EF4-FFF2-40B4-BE49-F238E27FC236}">
                  <a16:creationId xmlns:a16="http://schemas.microsoft.com/office/drawing/2014/main" id="{F66FC3DD-DB4C-4919-AF68-96E8027131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64965" y="3592944"/>
              <a:ext cx="658368" cy="658368"/>
            </a:xfrm>
            <a:prstGeom prst="rect">
              <a:avLst/>
            </a:prstGeom>
          </p:spPr>
        </p:pic>
      </p:grpSp>
      <p:sp>
        <p:nvSpPr>
          <p:cNvPr id="32" name="Rectangle 31">
            <a:extLst>
              <a:ext uri="{FF2B5EF4-FFF2-40B4-BE49-F238E27FC236}">
                <a16:creationId xmlns:a16="http://schemas.microsoft.com/office/drawing/2014/main" id="{542DD547-DA10-43F6-8E6C-DD017697DFEC}"/>
              </a:ext>
            </a:extLst>
          </p:cNvPr>
          <p:cNvSpPr/>
          <p:nvPr/>
        </p:nvSpPr>
        <p:spPr bwMode="auto">
          <a:xfrm>
            <a:off x="5901470" y="1997467"/>
            <a:ext cx="1626546" cy="97133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spcBef>
                <a:spcPts val="0"/>
              </a:spcBef>
              <a:spcAft>
                <a:spcPts val="600"/>
              </a:spcAft>
              <a:buClrTx/>
              <a:buSzTx/>
              <a:buFontTx/>
              <a:buNone/>
              <a:tabLst/>
              <a:defRPr/>
            </a:pPr>
            <a:r>
              <a:rPr lang="en-US" sz="1400" b="1">
                <a:solidFill>
                  <a:schemeClr val="accent1"/>
                </a:solidFill>
                <a:latin typeface="Segoe UI Semibold" panose="020B0702040204020203" pitchFamily="34" charset="0"/>
                <a:cs typeface="Segoe UI Semibold" panose="020B0702040204020203" pitchFamily="34" charset="0"/>
              </a:rPr>
              <a:t>Azure SQL Managed Instance</a:t>
            </a:r>
          </a:p>
          <a:p>
            <a:pPr algn="ctr"/>
            <a:r>
              <a:rPr lang="en-US" sz="1200" kern="0">
                <a:solidFill>
                  <a:schemeClr val="tx1"/>
                </a:solidFill>
              </a:rPr>
              <a:t>Best for modernizing existing apps </a:t>
            </a:r>
          </a:p>
        </p:txBody>
      </p:sp>
      <p:cxnSp>
        <p:nvCxnSpPr>
          <p:cNvPr id="6" name="Straight Connector 5">
            <a:extLst>
              <a:ext uri="{FF2B5EF4-FFF2-40B4-BE49-F238E27FC236}">
                <a16:creationId xmlns:a16="http://schemas.microsoft.com/office/drawing/2014/main" id="{08250170-A51D-481E-A11C-13F3E6AA53B0}"/>
              </a:ext>
            </a:extLst>
          </p:cNvPr>
          <p:cNvCxnSpPr>
            <a:cxnSpLocks/>
          </p:cNvCxnSpPr>
          <p:nvPr/>
        </p:nvCxnSpPr>
        <p:spPr>
          <a:xfrm>
            <a:off x="5211387" y="3167743"/>
            <a:ext cx="3006712"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8EF1F9F-D564-4BEC-B51C-61FAEC9FD4B0}"/>
              </a:ext>
            </a:extLst>
          </p:cNvPr>
          <p:cNvCxnSpPr>
            <a:cxnSpLocks/>
          </p:cNvCxnSpPr>
          <p:nvPr/>
        </p:nvCxnSpPr>
        <p:spPr>
          <a:xfrm>
            <a:off x="8600071" y="3167743"/>
            <a:ext cx="3006712"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2A3BC7-65AA-46BA-848B-7A98D28C86BB}"/>
              </a:ext>
            </a:extLst>
          </p:cNvPr>
          <p:cNvCxnSpPr>
            <a:cxnSpLocks/>
          </p:cNvCxnSpPr>
          <p:nvPr/>
        </p:nvCxnSpPr>
        <p:spPr>
          <a:xfrm>
            <a:off x="1822703" y="3167743"/>
            <a:ext cx="3006712"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703EF64-CD07-415E-B142-5C22642E0B90}"/>
              </a:ext>
            </a:extLst>
          </p:cNvPr>
          <p:cNvSpPr txBox="1"/>
          <p:nvPr/>
        </p:nvSpPr>
        <p:spPr>
          <a:xfrm>
            <a:off x="588263" y="2019011"/>
            <a:ext cx="1001558" cy="246221"/>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latin typeface="+mj-lt"/>
              </a:rPr>
              <a:t>Service</a:t>
            </a:r>
          </a:p>
        </p:txBody>
      </p:sp>
      <p:sp>
        <p:nvSpPr>
          <p:cNvPr id="74" name="TextBox 73">
            <a:extLst>
              <a:ext uri="{FF2B5EF4-FFF2-40B4-BE49-F238E27FC236}">
                <a16:creationId xmlns:a16="http://schemas.microsoft.com/office/drawing/2014/main" id="{4A558EC9-7F55-423D-8963-A5D4C935B09F}"/>
              </a:ext>
            </a:extLst>
          </p:cNvPr>
          <p:cNvSpPr txBox="1"/>
          <p:nvPr/>
        </p:nvSpPr>
        <p:spPr>
          <a:xfrm>
            <a:off x="588263" y="3642370"/>
            <a:ext cx="1049336" cy="492443"/>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latin typeface="+mj-lt"/>
              </a:rPr>
              <a:t>Resource model</a:t>
            </a:r>
          </a:p>
        </p:txBody>
      </p:sp>
    </p:spTree>
    <p:extLst>
      <p:ext uri="{BB962C8B-B14F-4D97-AF65-F5344CB8AC3E}">
        <p14:creationId xmlns:p14="http://schemas.microsoft.com/office/powerpoint/2010/main" val="4147631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F4DF-55BD-422C-9FAD-3914C9918F6A}"/>
              </a:ext>
            </a:extLst>
          </p:cNvPr>
          <p:cNvSpPr>
            <a:spLocks noGrp="1"/>
          </p:cNvSpPr>
          <p:nvPr>
            <p:ph type="title"/>
          </p:nvPr>
        </p:nvSpPr>
        <p:spPr>
          <a:xfrm>
            <a:off x="588262" y="457200"/>
            <a:ext cx="11603737" cy="553998"/>
          </a:xfrm>
        </p:spPr>
        <p:txBody>
          <a:bodyPr/>
          <a:lstStyle/>
          <a:p>
            <a:r>
              <a:rPr lang="en-US"/>
              <a:t>Azure SQL is the best choice for SQL Server workloads</a:t>
            </a:r>
          </a:p>
        </p:txBody>
      </p:sp>
      <p:sp>
        <p:nvSpPr>
          <p:cNvPr id="6" name="Rectangle 5">
            <a:extLst>
              <a:ext uri="{FF2B5EF4-FFF2-40B4-BE49-F238E27FC236}">
                <a16:creationId xmlns:a16="http://schemas.microsoft.com/office/drawing/2014/main" id="{4D524B65-B984-4FAE-A886-3186482829BD}"/>
              </a:ext>
            </a:extLst>
          </p:cNvPr>
          <p:cNvSpPr/>
          <p:nvPr/>
        </p:nvSpPr>
        <p:spPr>
          <a:xfrm>
            <a:off x="694168" y="1934437"/>
            <a:ext cx="2057400" cy="492443"/>
          </a:xfrm>
          <a:prstGeom prst="rect">
            <a:avLst/>
          </a:prstGeom>
          <a:noFill/>
        </p:spPr>
        <p:txBody>
          <a:bodyPr wrap="square" lIns="0" tIns="0" rIns="0" bIns="0" rtlCol="0">
            <a:spAutoFit/>
          </a:bodyPr>
          <a:lstStyle/>
          <a:p>
            <a:pPr algn="ctr"/>
            <a:r>
              <a:rPr lang="en-US" sz="1600">
                <a:latin typeface="+mj-lt"/>
                <a:cs typeface="Segoe UI Semibold" panose="020B0702040204020203" pitchFamily="34" charset="0"/>
              </a:rPr>
              <a:t>SQL consistency, from edge to cloud</a:t>
            </a:r>
          </a:p>
        </p:txBody>
      </p:sp>
      <p:sp>
        <p:nvSpPr>
          <p:cNvPr id="8" name="Rectangle 7">
            <a:extLst>
              <a:ext uri="{FF2B5EF4-FFF2-40B4-BE49-F238E27FC236}">
                <a16:creationId xmlns:a16="http://schemas.microsoft.com/office/drawing/2014/main" id="{1DE3121D-3CA1-40A0-9E97-72F06808FABC}"/>
              </a:ext>
            </a:extLst>
          </p:cNvPr>
          <p:cNvSpPr/>
          <p:nvPr/>
        </p:nvSpPr>
        <p:spPr>
          <a:xfrm>
            <a:off x="3569195" y="1934437"/>
            <a:ext cx="2182755" cy="738664"/>
          </a:xfrm>
          <a:prstGeom prst="rect">
            <a:avLst/>
          </a:prstGeom>
          <a:noFill/>
        </p:spPr>
        <p:txBody>
          <a:bodyPr wrap="square" lIns="0" tIns="0" rIns="0" bIns="0" rtlCol="0">
            <a:spAutoFit/>
          </a:bodyPr>
          <a:lstStyle/>
          <a:p>
            <a:pPr algn="ctr"/>
            <a:r>
              <a:rPr lang="en-US" sz="1600">
                <a:latin typeface="+mj-lt"/>
                <a:cs typeface="Segoe UI Semibold" panose="020B0702040204020203" pitchFamily="34" charset="0"/>
              </a:rPr>
              <a:t>Real-time threat protection and security management</a:t>
            </a:r>
          </a:p>
        </p:txBody>
      </p:sp>
      <p:sp>
        <p:nvSpPr>
          <p:cNvPr id="10" name="Rectangle 9">
            <a:extLst>
              <a:ext uri="{FF2B5EF4-FFF2-40B4-BE49-F238E27FC236}">
                <a16:creationId xmlns:a16="http://schemas.microsoft.com/office/drawing/2014/main" id="{A35EC324-126C-45DC-8898-CF9CDCD3CE02}"/>
              </a:ext>
            </a:extLst>
          </p:cNvPr>
          <p:cNvSpPr/>
          <p:nvPr/>
        </p:nvSpPr>
        <p:spPr>
          <a:xfrm>
            <a:off x="9465201" y="1934437"/>
            <a:ext cx="2007862" cy="492443"/>
          </a:xfrm>
          <a:prstGeom prst="rect">
            <a:avLst/>
          </a:prstGeom>
          <a:noFill/>
        </p:spPr>
        <p:txBody>
          <a:bodyPr wrap="square" lIns="0" tIns="0" rIns="0" bIns="0" rtlCol="0">
            <a:spAutoFit/>
          </a:bodyPr>
          <a:lstStyle/>
          <a:p>
            <a:pPr algn="ctr"/>
            <a:r>
              <a:rPr lang="en-US" sz="1600">
                <a:latin typeface="+mj-lt"/>
                <a:cs typeface="Segoe UI Semibold" panose="020B0702040204020203" pitchFamily="34" charset="0"/>
              </a:rPr>
              <a:t>Managed on your behalf</a:t>
            </a:r>
          </a:p>
        </p:txBody>
      </p:sp>
      <p:sp>
        <p:nvSpPr>
          <p:cNvPr id="19" name="TextBox 18">
            <a:extLst>
              <a:ext uri="{FF2B5EF4-FFF2-40B4-BE49-F238E27FC236}">
                <a16:creationId xmlns:a16="http://schemas.microsoft.com/office/drawing/2014/main" id="{0187D4BD-A5ED-42BD-92BC-61CD0A99AD28}"/>
              </a:ext>
            </a:extLst>
          </p:cNvPr>
          <p:cNvSpPr txBox="1"/>
          <p:nvPr/>
        </p:nvSpPr>
        <p:spPr>
          <a:xfrm>
            <a:off x="588262" y="4612537"/>
            <a:ext cx="2269212" cy="738664"/>
          </a:xfrm>
          <a:prstGeom prst="rect">
            <a:avLst/>
          </a:prstGeom>
          <a:noFill/>
        </p:spPr>
        <p:txBody>
          <a:bodyPr wrap="square" lIns="0" tIns="0" rIns="0" bIns="0" rtlCol="0">
            <a:spAutoFit/>
          </a:bodyPr>
          <a:lstStyle/>
          <a:p>
            <a:pPr algn="ctr"/>
            <a:r>
              <a:rPr lang="en-US" sz="1200"/>
              <a:t>Build on a common SQL Server code base that is consistent across the edge, your datacenter and Azure</a:t>
            </a:r>
          </a:p>
        </p:txBody>
      </p:sp>
      <p:sp>
        <p:nvSpPr>
          <p:cNvPr id="23" name="TextBox 22">
            <a:extLst>
              <a:ext uri="{FF2B5EF4-FFF2-40B4-BE49-F238E27FC236}">
                <a16:creationId xmlns:a16="http://schemas.microsoft.com/office/drawing/2014/main" id="{30DF7730-09F5-40A0-9EC0-4823B9C67C83}"/>
              </a:ext>
            </a:extLst>
          </p:cNvPr>
          <p:cNvSpPr txBox="1"/>
          <p:nvPr/>
        </p:nvSpPr>
        <p:spPr>
          <a:xfrm>
            <a:off x="3517572" y="4612537"/>
            <a:ext cx="2286000" cy="553998"/>
          </a:xfrm>
          <a:prstGeom prst="rect">
            <a:avLst/>
          </a:prstGeom>
          <a:noFill/>
        </p:spPr>
        <p:txBody>
          <a:bodyPr wrap="square" lIns="0" tIns="0" rIns="0" bIns="0" rtlCol="0">
            <a:spAutoFit/>
          </a:bodyPr>
          <a:lstStyle/>
          <a:p>
            <a:pPr algn="ctr"/>
            <a:r>
              <a:rPr lang="en-US" sz="1200"/>
              <a:t>Secure your data with layers of protection, built-in controls and intelligent threat detection</a:t>
            </a:r>
          </a:p>
        </p:txBody>
      </p:sp>
      <p:sp>
        <p:nvSpPr>
          <p:cNvPr id="24" name="TextBox 23">
            <a:extLst>
              <a:ext uri="{FF2B5EF4-FFF2-40B4-BE49-F238E27FC236}">
                <a16:creationId xmlns:a16="http://schemas.microsoft.com/office/drawing/2014/main" id="{26B5A0D8-EF87-4BBC-8C1C-AE35BC302C1B}"/>
              </a:ext>
            </a:extLst>
          </p:cNvPr>
          <p:cNvSpPr txBox="1"/>
          <p:nvPr/>
        </p:nvSpPr>
        <p:spPr>
          <a:xfrm>
            <a:off x="9326132" y="4612537"/>
            <a:ext cx="2286000" cy="553998"/>
          </a:xfrm>
          <a:prstGeom prst="rect">
            <a:avLst/>
          </a:prstGeom>
          <a:noFill/>
        </p:spPr>
        <p:txBody>
          <a:bodyPr wrap="square" lIns="0" tIns="0" rIns="0" bIns="0" rtlCol="0">
            <a:spAutoFit/>
          </a:bodyPr>
          <a:lstStyle/>
          <a:p>
            <a:pPr algn="ctr"/>
            <a:r>
              <a:rPr lang="en-US" sz="1200"/>
              <a:t>Azure SQL is evergreen, with software and infrastructure continually updated for you</a:t>
            </a:r>
          </a:p>
        </p:txBody>
      </p:sp>
      <p:sp>
        <p:nvSpPr>
          <p:cNvPr id="121" name="Rectangle 120">
            <a:extLst>
              <a:ext uri="{FF2B5EF4-FFF2-40B4-BE49-F238E27FC236}">
                <a16:creationId xmlns:a16="http://schemas.microsoft.com/office/drawing/2014/main" id="{ED6A3C3D-A698-4B2A-888B-74F987930A31}"/>
              </a:ext>
            </a:extLst>
          </p:cNvPr>
          <p:cNvSpPr/>
          <p:nvPr/>
        </p:nvSpPr>
        <p:spPr>
          <a:xfrm>
            <a:off x="6294066" y="1934437"/>
            <a:ext cx="2505220" cy="492443"/>
          </a:xfrm>
          <a:prstGeom prst="rect">
            <a:avLst/>
          </a:prstGeom>
          <a:noFill/>
        </p:spPr>
        <p:txBody>
          <a:bodyPr wrap="square" lIns="0" tIns="0" rIns="0" bIns="0" rtlCol="0">
            <a:spAutoFit/>
          </a:bodyPr>
          <a:lstStyle/>
          <a:p>
            <a:pPr algn="ctr"/>
            <a:r>
              <a:rPr lang="en-US" sz="1600">
                <a:latin typeface="+mj-lt"/>
                <a:cs typeface="Segoe UI Semibold" panose="020B0702040204020203" pitchFamily="34" charset="0"/>
              </a:rPr>
              <a:t>Best total cost of ownership</a:t>
            </a:r>
          </a:p>
        </p:txBody>
      </p:sp>
      <p:sp>
        <p:nvSpPr>
          <p:cNvPr id="122" name="TextBox 121">
            <a:extLst>
              <a:ext uri="{FF2B5EF4-FFF2-40B4-BE49-F238E27FC236}">
                <a16:creationId xmlns:a16="http://schemas.microsoft.com/office/drawing/2014/main" id="{0398533C-7884-4B9C-97B9-8681DFF8A1F3}"/>
              </a:ext>
            </a:extLst>
          </p:cNvPr>
          <p:cNvSpPr txBox="1"/>
          <p:nvPr/>
        </p:nvSpPr>
        <p:spPr>
          <a:xfrm>
            <a:off x="6403676" y="4612537"/>
            <a:ext cx="2286000" cy="738664"/>
          </a:xfrm>
          <a:prstGeom prst="rect">
            <a:avLst/>
          </a:prstGeom>
          <a:noFill/>
        </p:spPr>
        <p:txBody>
          <a:bodyPr wrap="square" lIns="0" tIns="0" rIns="0" bIns="0" rtlCol="0" anchor="t">
            <a:spAutoFit/>
          </a:bodyPr>
          <a:lstStyle/>
          <a:p>
            <a:pPr algn="ctr"/>
            <a:r>
              <a:rPr lang="en-US" sz="1200" dirty="0"/>
              <a:t>Meet </a:t>
            </a:r>
            <a:r>
              <a:rPr lang="en-US" sz="1200"/>
              <a:t>mission-critical </a:t>
            </a:r>
            <a:r>
              <a:rPr lang="en-US" sz="1200" dirty="0"/>
              <a:t>requirements up to 3.6 times faster and up to 87 percent less expensive than AWS.</a:t>
            </a:r>
          </a:p>
        </p:txBody>
      </p:sp>
      <p:sp>
        <p:nvSpPr>
          <p:cNvPr id="70" name="Oval 69">
            <a:extLst>
              <a:ext uri="{FF2B5EF4-FFF2-40B4-BE49-F238E27FC236}">
                <a16:creationId xmlns:a16="http://schemas.microsoft.com/office/drawing/2014/main" id="{EF2C79DF-DC22-429A-9DE5-0B14466AC540}"/>
              </a:ext>
            </a:extLst>
          </p:cNvPr>
          <p:cNvSpPr/>
          <p:nvPr/>
        </p:nvSpPr>
        <p:spPr bwMode="auto">
          <a:xfrm>
            <a:off x="3974772" y="2937466"/>
            <a:ext cx="1371600" cy="1371600"/>
          </a:xfrm>
          <a:prstGeom prst="ellipse">
            <a:avLst/>
          </a:prstGeom>
          <a:solidFill>
            <a:schemeClr val="bg1"/>
          </a:solidFill>
          <a:ln w="10795" cap="flat" cmpd="sng" algn="ctr">
            <a:noFill/>
            <a:prstDash val="solid"/>
          </a:ln>
          <a:effectLst>
            <a:outerShdw blurRad="2540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67" name="Oval 66">
            <a:extLst>
              <a:ext uri="{FF2B5EF4-FFF2-40B4-BE49-F238E27FC236}">
                <a16:creationId xmlns:a16="http://schemas.microsoft.com/office/drawing/2014/main" id="{69C8B13E-3DB4-4F0C-ADB9-F6EAFCBFE0E0}"/>
              </a:ext>
            </a:extLst>
          </p:cNvPr>
          <p:cNvSpPr/>
          <p:nvPr/>
        </p:nvSpPr>
        <p:spPr bwMode="auto">
          <a:xfrm>
            <a:off x="1037068" y="2937466"/>
            <a:ext cx="1371600" cy="1371600"/>
          </a:xfrm>
          <a:prstGeom prst="ellipse">
            <a:avLst/>
          </a:prstGeom>
          <a:solidFill>
            <a:schemeClr val="bg1"/>
          </a:solidFill>
          <a:ln w="10795" cap="flat" cmpd="sng" algn="ctr">
            <a:noFill/>
            <a:prstDash val="solid"/>
          </a:ln>
          <a:effectLst>
            <a:outerShdw blurRad="2540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1B37EAB2-6BD9-4B4D-A2E0-720A979B7A4A}"/>
              </a:ext>
            </a:extLst>
          </p:cNvPr>
          <p:cNvSpPr/>
          <p:nvPr/>
        </p:nvSpPr>
        <p:spPr bwMode="auto">
          <a:xfrm>
            <a:off x="9783332" y="2937466"/>
            <a:ext cx="1371600" cy="1371600"/>
          </a:xfrm>
          <a:prstGeom prst="ellipse">
            <a:avLst/>
          </a:prstGeom>
          <a:solidFill>
            <a:schemeClr val="bg1"/>
          </a:solidFill>
          <a:ln w="10795" cap="flat" cmpd="sng" algn="ctr">
            <a:noFill/>
            <a:prstDash val="solid"/>
          </a:ln>
          <a:effectLst>
            <a:outerShdw blurRad="2540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20" name="Oval 119">
            <a:extLst>
              <a:ext uri="{FF2B5EF4-FFF2-40B4-BE49-F238E27FC236}">
                <a16:creationId xmlns:a16="http://schemas.microsoft.com/office/drawing/2014/main" id="{8A36CC57-4EB1-4CCE-8BC4-96D9C69CD9DB}"/>
              </a:ext>
            </a:extLst>
          </p:cNvPr>
          <p:cNvSpPr/>
          <p:nvPr/>
        </p:nvSpPr>
        <p:spPr bwMode="auto">
          <a:xfrm>
            <a:off x="6860876" y="2937466"/>
            <a:ext cx="1371600" cy="1371600"/>
          </a:xfrm>
          <a:prstGeom prst="ellipse">
            <a:avLst/>
          </a:prstGeom>
          <a:solidFill>
            <a:schemeClr val="bg1"/>
          </a:solidFill>
          <a:ln w="10795" cap="flat" cmpd="sng" algn="ctr">
            <a:noFill/>
            <a:prstDash val="solid"/>
          </a:ln>
          <a:effectLst>
            <a:outerShdw blurRad="2540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pic>
        <p:nvPicPr>
          <p:cNvPr id="49" name="Graphic 48">
            <a:extLst>
              <a:ext uri="{FF2B5EF4-FFF2-40B4-BE49-F238E27FC236}">
                <a16:creationId xmlns:a16="http://schemas.microsoft.com/office/drawing/2014/main" id="{9191752A-577B-416C-98F8-B85B7034B1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6544" y="3229238"/>
            <a:ext cx="788056" cy="788056"/>
          </a:xfrm>
          <a:prstGeom prst="rect">
            <a:avLst/>
          </a:prstGeom>
        </p:spPr>
      </p:pic>
      <p:pic>
        <p:nvPicPr>
          <p:cNvPr id="50" name="Graphic 49">
            <a:extLst>
              <a:ext uri="{FF2B5EF4-FFF2-40B4-BE49-F238E27FC236}">
                <a16:creationId xmlns:a16="http://schemas.microsoft.com/office/drawing/2014/main" id="{21C6DD77-613D-4ECD-A7FD-44C747125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52648" y="3229238"/>
            <a:ext cx="788056" cy="788056"/>
          </a:xfrm>
          <a:prstGeom prst="rect">
            <a:avLst/>
          </a:prstGeom>
        </p:spPr>
      </p:pic>
      <p:pic>
        <p:nvPicPr>
          <p:cNvPr id="52" name="Graphic 51">
            <a:extLst>
              <a:ext uri="{FF2B5EF4-FFF2-40B4-BE49-F238E27FC236}">
                <a16:creationId xmlns:a16="http://schemas.microsoft.com/office/drawing/2014/main" id="{4955DC60-CCE6-489A-B186-EE20241B01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75104" y="3229238"/>
            <a:ext cx="788056" cy="788056"/>
          </a:xfrm>
          <a:prstGeom prst="rect">
            <a:avLst/>
          </a:prstGeom>
        </p:spPr>
      </p:pic>
      <p:pic>
        <p:nvPicPr>
          <p:cNvPr id="53" name="Graphic 52">
            <a:extLst>
              <a:ext uri="{FF2B5EF4-FFF2-40B4-BE49-F238E27FC236}">
                <a16:creationId xmlns:a16="http://schemas.microsoft.com/office/drawing/2014/main" id="{001E0703-6C23-4077-8D9B-9DFA8A0195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28840" y="3229238"/>
            <a:ext cx="788056" cy="788056"/>
          </a:xfrm>
          <a:prstGeom prst="rect">
            <a:avLst/>
          </a:prstGeom>
        </p:spPr>
      </p:pic>
    </p:spTree>
    <p:extLst>
      <p:ext uri="{BB962C8B-B14F-4D97-AF65-F5344CB8AC3E}">
        <p14:creationId xmlns:p14="http://schemas.microsoft.com/office/powerpoint/2010/main" val="31436257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B5A502-4310-7545-9C9C-890FB63D12DB}"/>
              </a:ext>
            </a:extLst>
          </p:cNvPr>
          <p:cNvSpPr txBox="1">
            <a:spLocks/>
          </p:cNvSpPr>
          <p:nvPr/>
        </p:nvSpPr>
        <p:spPr>
          <a:xfrm>
            <a:off x="739795" y="2979226"/>
            <a:ext cx="4698181" cy="1325374"/>
          </a:xfrm>
          <a:prstGeom prst="rect">
            <a:avLst/>
          </a:prstGeom>
        </p:spPr>
        <p:txBody>
          <a:bodyPr vert="horz" wrap="square" lIns="0" tIns="0" rIns="0" bIns="0" rtlCol="0" anchor="t">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endParaRPr lang="en-US">
              <a:gradFill>
                <a:gsLst>
                  <a:gs pos="1250">
                    <a:prstClr val="black"/>
                  </a:gs>
                  <a:gs pos="100000">
                    <a:prstClr val="black"/>
                  </a:gs>
                </a:gsLst>
                <a:lin ang="5400000" scaled="0"/>
              </a:gradFill>
              <a:latin typeface="Segoe UI Semibold"/>
            </a:endParaRPr>
          </a:p>
        </p:txBody>
      </p:sp>
      <p:sp>
        <p:nvSpPr>
          <p:cNvPr id="7" name="Content Placeholder 2">
            <a:extLst>
              <a:ext uri="{FF2B5EF4-FFF2-40B4-BE49-F238E27FC236}">
                <a16:creationId xmlns:a16="http://schemas.microsoft.com/office/drawing/2014/main" id="{C67197C3-AA4A-C04A-8DCE-F0E8DA85C489}"/>
              </a:ext>
            </a:extLst>
          </p:cNvPr>
          <p:cNvSpPr txBox="1">
            <a:spLocks/>
          </p:cNvSpPr>
          <p:nvPr/>
        </p:nvSpPr>
        <p:spPr>
          <a:xfrm>
            <a:off x="6754026" y="2328699"/>
            <a:ext cx="4436838" cy="398570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0"/>
              </a:spcBef>
              <a:spcAft>
                <a:spcPts val="1800"/>
              </a:spcAft>
              <a:buNone/>
            </a:pPr>
            <a:r>
              <a:rPr lang="en-US" sz="1600" err="1">
                <a:solidFill>
                  <a:schemeClr val="bg1"/>
                </a:solidFill>
                <a:latin typeface="Segoe UI"/>
                <a:cs typeface="Segoe UI Semilight"/>
              </a:rPr>
              <a:t>GigaOm</a:t>
            </a:r>
            <a:r>
              <a:rPr lang="en-US" sz="1600">
                <a:solidFill>
                  <a:schemeClr val="bg1"/>
                </a:solidFill>
                <a:latin typeface="Segoe UI"/>
                <a:cs typeface="Segoe UI Semilight"/>
              </a:rPr>
              <a:t>, an </a:t>
            </a:r>
            <a:r>
              <a:rPr lang="en-US" sz="1600">
                <a:solidFill>
                  <a:srgbClr val="50E6FF"/>
                </a:solidFill>
                <a:latin typeface="Segoe UI Semibold"/>
                <a:cs typeface="Segoe UI Semilight"/>
              </a:rPr>
              <a:t>independent research firm</a:t>
            </a:r>
            <a:r>
              <a:rPr lang="en-US" sz="1600">
                <a:solidFill>
                  <a:schemeClr val="bg1"/>
                </a:solidFill>
                <a:latin typeface="Segoe UI"/>
                <a:cs typeface="Segoe UI Semilight"/>
              </a:rPr>
              <a:t>, published studies in which they tested throughput performance for: </a:t>
            </a:r>
          </a:p>
          <a:p>
            <a:pPr defTabSz="932563">
              <a:spcBef>
                <a:spcPts val="0"/>
              </a:spcBef>
              <a:spcAft>
                <a:spcPts val="600"/>
              </a:spcAft>
            </a:pPr>
            <a:r>
              <a:rPr lang="en-US" sz="1600">
                <a:solidFill>
                  <a:schemeClr val="bg1"/>
                </a:solidFill>
                <a:latin typeface="Segoe UI"/>
                <a:cs typeface="Segoe UI Semilight"/>
              </a:rPr>
              <a:t>Azure SQL Database vs. Amazon RDS for SQL Server </a:t>
            </a:r>
          </a:p>
          <a:p>
            <a:pPr defTabSz="932563">
              <a:spcBef>
                <a:spcPts val="0"/>
              </a:spcBef>
              <a:spcAft>
                <a:spcPts val="1800"/>
              </a:spcAft>
            </a:pPr>
            <a:r>
              <a:rPr lang="en-US" sz="1600">
                <a:solidFill>
                  <a:schemeClr val="bg1"/>
                </a:solidFill>
                <a:latin typeface="Segoe UI"/>
                <a:cs typeface="Segoe UI Semilight"/>
              </a:rPr>
              <a:t>SQL Server on Azure Virtual Machines vs. SQL Server on AWS EC2</a:t>
            </a:r>
          </a:p>
          <a:p>
            <a:pPr marL="0" indent="0" defTabSz="932563">
              <a:spcBef>
                <a:spcPts val="0"/>
              </a:spcBef>
              <a:spcAft>
                <a:spcPts val="1800"/>
              </a:spcAft>
              <a:buNone/>
            </a:pPr>
            <a:r>
              <a:rPr lang="en-US" sz="1600">
                <a:solidFill>
                  <a:prstClr val="white"/>
                </a:solidFill>
                <a:latin typeface="Segoe UI"/>
                <a:cs typeface="Segoe UI" panose="020B0502040204020203" pitchFamily="34" charset="0"/>
              </a:rPr>
              <a:t>Performance is derived from the </a:t>
            </a:r>
            <a:r>
              <a:rPr lang="en-US" sz="1600">
                <a:solidFill>
                  <a:srgbClr val="50E6FF"/>
                </a:solidFill>
                <a:latin typeface="Segoe UI Semibold"/>
                <a:cs typeface="Segoe UI" panose="020B0502040204020203" pitchFamily="34" charset="0"/>
              </a:rPr>
              <a:t>TPC-E transaction per second (TPS)</a:t>
            </a:r>
            <a:r>
              <a:rPr lang="en-US" sz="1600">
                <a:solidFill>
                  <a:prstClr val="white"/>
                </a:solidFill>
                <a:latin typeface="Segoe UI"/>
                <a:cs typeface="Segoe UI" panose="020B0502040204020203" pitchFamily="34" charset="0"/>
              </a:rPr>
              <a:t> metric. The database benchmark TPC-E was developed and published by the Transaction Processing Performance Council (TPC). The TPC-E benchmark measures the performance of online transaction processing systems (OLTP).</a:t>
            </a:r>
            <a:endParaRPr lang="en-US" sz="1600">
              <a:solidFill>
                <a:prstClr val="white"/>
              </a:solidFill>
              <a:latin typeface="Segoe UI"/>
            </a:endParaRPr>
          </a:p>
        </p:txBody>
      </p:sp>
      <p:pic>
        <p:nvPicPr>
          <p:cNvPr id="8" name="Picture 7">
            <a:extLst>
              <a:ext uri="{FF2B5EF4-FFF2-40B4-BE49-F238E27FC236}">
                <a16:creationId xmlns:a16="http://schemas.microsoft.com/office/drawing/2014/main" id="{B469B6A4-57B2-534C-A4C4-81F4ADA24376}"/>
              </a:ext>
            </a:extLst>
          </p:cNvPr>
          <p:cNvPicPr>
            <a:picLocks noChangeAspect="1"/>
          </p:cNvPicPr>
          <p:nvPr/>
        </p:nvPicPr>
        <p:blipFill>
          <a:blip r:embed="rId3"/>
          <a:stretch>
            <a:fillRect/>
          </a:stretch>
        </p:blipFill>
        <p:spPr>
          <a:xfrm>
            <a:off x="530348" y="5887229"/>
            <a:ext cx="1616767" cy="538923"/>
          </a:xfrm>
          <a:prstGeom prst="rect">
            <a:avLst/>
          </a:prstGeom>
        </p:spPr>
      </p:pic>
      <p:sp>
        <p:nvSpPr>
          <p:cNvPr id="3" name="Title 2">
            <a:extLst>
              <a:ext uri="{FF2B5EF4-FFF2-40B4-BE49-F238E27FC236}">
                <a16:creationId xmlns:a16="http://schemas.microsoft.com/office/drawing/2014/main" id="{2428EC0E-B68B-44BD-934C-64FF6369400E}"/>
              </a:ext>
            </a:extLst>
          </p:cNvPr>
          <p:cNvSpPr>
            <a:spLocks noGrp="1"/>
          </p:cNvSpPr>
          <p:nvPr>
            <p:ph type="title"/>
          </p:nvPr>
        </p:nvSpPr>
        <p:spPr/>
        <p:txBody>
          <a:bodyPr/>
          <a:lstStyle/>
          <a:p>
            <a:r>
              <a:rPr lang="en-US"/>
              <a:t>Introducing the GigaOm performance studies</a:t>
            </a:r>
          </a:p>
        </p:txBody>
      </p:sp>
    </p:spTree>
    <p:extLst>
      <p:ext uri="{BB962C8B-B14F-4D97-AF65-F5344CB8AC3E}">
        <p14:creationId xmlns:p14="http://schemas.microsoft.com/office/powerpoint/2010/main" val="15495398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AB1-D6E8-4470-AF39-791B4CF6C1B2}"/>
              </a:ext>
            </a:extLst>
          </p:cNvPr>
          <p:cNvSpPr>
            <a:spLocks noGrp="1"/>
          </p:cNvSpPr>
          <p:nvPr>
            <p:ph type="title"/>
          </p:nvPr>
        </p:nvSpPr>
        <p:spPr>
          <a:xfrm>
            <a:off x="588263" y="457200"/>
            <a:ext cx="11018520" cy="430887"/>
          </a:xfrm>
        </p:spPr>
        <p:txBody>
          <a:bodyPr/>
          <a:lstStyle/>
          <a:p>
            <a:r>
              <a:rPr lang="en-US" sz="2800">
                <a:cs typeface="Segoe UI"/>
              </a:rPr>
              <a:t>Benchmarks show Azure </a:t>
            </a:r>
            <a:r>
              <a:rPr lang="en-US" sz="2800"/>
              <a:t>SQL Database delivers up to 86% savings</a:t>
            </a:r>
          </a:p>
        </p:txBody>
      </p:sp>
      <p:sp>
        <p:nvSpPr>
          <p:cNvPr id="29" name="TextBox 28">
            <a:extLst>
              <a:ext uri="{FF2B5EF4-FFF2-40B4-BE49-F238E27FC236}">
                <a16:creationId xmlns:a16="http://schemas.microsoft.com/office/drawing/2014/main" id="{E1311070-A068-4B4D-A671-A1C18DD90E6D}"/>
              </a:ext>
            </a:extLst>
          </p:cNvPr>
          <p:cNvSpPr txBox="1"/>
          <p:nvPr/>
        </p:nvSpPr>
        <p:spPr>
          <a:xfrm>
            <a:off x="2557160" y="1435608"/>
            <a:ext cx="7077680" cy="184666"/>
          </a:xfrm>
          <a:prstGeom prst="rect">
            <a:avLst/>
          </a:prstGeom>
          <a:noFill/>
        </p:spPr>
        <p:txBody>
          <a:bodyPr wrap="square" lIns="0" tIns="0" rIns="0" bIns="0" rtlCol="0">
            <a:spAutoFit/>
          </a:bodyPr>
          <a:lstStyle>
            <a:defPPr>
              <a:defRPr lang="en-US"/>
            </a:defPPr>
            <a:lvl1pPr algn="ctr">
              <a:defRPr sz="1600" b="0">
                <a:latin typeface="+mj-lt"/>
                <a:cs typeface="Segoe UI Semibold" panose="020B0702040204020203" pitchFamily="34" charset="0"/>
              </a:defRPr>
            </a:lvl1pPr>
          </a:lstStyle>
          <a:p>
            <a:r>
              <a:rPr lang="en-US" sz="1200">
                <a:solidFill>
                  <a:schemeClr val="accent1"/>
                </a:solidFill>
              </a:rPr>
              <a:t>Azure SQL Database vs. Amazon RDS for SQL Server price-performance comparison</a:t>
            </a:r>
          </a:p>
        </p:txBody>
      </p:sp>
      <p:grpSp>
        <p:nvGrpSpPr>
          <p:cNvPr id="13" name="Group 12">
            <a:extLst>
              <a:ext uri="{FF2B5EF4-FFF2-40B4-BE49-F238E27FC236}">
                <a16:creationId xmlns:a16="http://schemas.microsoft.com/office/drawing/2014/main" id="{EBCF3A1D-4285-4016-988E-F240F108A2E9}"/>
              </a:ext>
            </a:extLst>
          </p:cNvPr>
          <p:cNvGrpSpPr/>
          <p:nvPr/>
        </p:nvGrpSpPr>
        <p:grpSpPr>
          <a:xfrm>
            <a:off x="2836275" y="1860891"/>
            <a:ext cx="2787559" cy="2409138"/>
            <a:chOff x="2866642" y="1860891"/>
            <a:chExt cx="2787559" cy="2409138"/>
          </a:xfrm>
        </p:grpSpPr>
        <p:sp>
          <p:nvSpPr>
            <p:cNvPr id="7" name="TextBox 6">
              <a:extLst>
                <a:ext uri="{FF2B5EF4-FFF2-40B4-BE49-F238E27FC236}">
                  <a16:creationId xmlns:a16="http://schemas.microsoft.com/office/drawing/2014/main" id="{171C2B93-5509-4BD3-B7E0-A704AAA0F7AC}"/>
                </a:ext>
              </a:extLst>
            </p:cNvPr>
            <p:cNvSpPr txBox="1"/>
            <p:nvPr/>
          </p:nvSpPr>
          <p:spPr>
            <a:xfrm>
              <a:off x="3357025" y="1860891"/>
              <a:ext cx="2297176"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License Included vs License Included</a:t>
              </a:r>
            </a:p>
          </p:txBody>
        </p:sp>
        <p:sp>
          <p:nvSpPr>
            <p:cNvPr id="19" name="TextBox 18">
              <a:extLst>
                <a:ext uri="{FF2B5EF4-FFF2-40B4-BE49-F238E27FC236}">
                  <a16:creationId xmlns:a16="http://schemas.microsoft.com/office/drawing/2014/main" id="{11A0CA9B-C848-4547-B539-DA801E7AC2B9}"/>
                </a:ext>
              </a:extLst>
            </p:cNvPr>
            <p:cNvSpPr txBox="1"/>
            <p:nvPr/>
          </p:nvSpPr>
          <p:spPr>
            <a:xfrm>
              <a:off x="4002756" y="4103830"/>
              <a:ext cx="1005715" cy="166199"/>
            </a:xfrm>
            <a:prstGeom prst="rect">
              <a:avLst/>
            </a:prstGeom>
            <a:noFill/>
          </p:spPr>
          <p:txBody>
            <a:bodyPr wrap="square" lIns="0" tIns="0" rIns="0" bIns="0" rtlCol="0">
              <a:spAutoFit/>
            </a:bodyPr>
            <a:lstStyle/>
            <a:p>
              <a:pPr algn="ctr">
                <a:lnSpc>
                  <a:spcPct val="90000"/>
                </a:lnSpc>
                <a:spcAft>
                  <a:spcPts val="600"/>
                </a:spcAft>
              </a:pPr>
              <a:r>
                <a:rPr lang="en-US" sz="1200" b="1">
                  <a:solidFill>
                    <a:srgbClr val="1A1A1F"/>
                  </a:solidFill>
                </a:rPr>
                <a:t>40% less</a:t>
              </a:r>
            </a:p>
          </p:txBody>
        </p:sp>
        <p:pic>
          <p:nvPicPr>
            <p:cNvPr id="23" name="officeArt object">
              <a:extLst>
                <a:ext uri="{FF2B5EF4-FFF2-40B4-BE49-F238E27FC236}">
                  <a16:creationId xmlns:a16="http://schemas.microsoft.com/office/drawing/2014/main" id="{2BA30E81-49A2-40C4-85A9-C2C96C6C575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66642" y="2188478"/>
              <a:ext cx="2743200" cy="1711526"/>
            </a:xfrm>
            <a:prstGeom prst="rect">
              <a:avLst/>
            </a:prstGeom>
            <a:ln w="12700" cap="flat">
              <a:noFill/>
              <a:miter lim="400000"/>
            </a:ln>
            <a:effectLst/>
          </p:spPr>
        </p:pic>
      </p:grpSp>
      <p:grpSp>
        <p:nvGrpSpPr>
          <p:cNvPr id="12" name="Group 11">
            <a:extLst>
              <a:ext uri="{FF2B5EF4-FFF2-40B4-BE49-F238E27FC236}">
                <a16:creationId xmlns:a16="http://schemas.microsoft.com/office/drawing/2014/main" id="{2DA79EC7-D3B3-40DD-A5B9-A59227BBE8D6}"/>
              </a:ext>
            </a:extLst>
          </p:cNvPr>
          <p:cNvGrpSpPr/>
          <p:nvPr/>
        </p:nvGrpSpPr>
        <p:grpSpPr>
          <a:xfrm>
            <a:off x="6612526" y="1860891"/>
            <a:ext cx="2743200" cy="2409138"/>
            <a:chOff x="6642893" y="1860891"/>
            <a:chExt cx="2743200" cy="2409138"/>
          </a:xfrm>
        </p:grpSpPr>
        <p:sp>
          <p:nvSpPr>
            <p:cNvPr id="20" name="TextBox 19">
              <a:extLst>
                <a:ext uri="{FF2B5EF4-FFF2-40B4-BE49-F238E27FC236}">
                  <a16:creationId xmlns:a16="http://schemas.microsoft.com/office/drawing/2014/main" id="{C6249E43-C979-4AA1-983D-39B9975B8BFC}"/>
                </a:ext>
              </a:extLst>
            </p:cNvPr>
            <p:cNvSpPr txBox="1"/>
            <p:nvPr/>
          </p:nvSpPr>
          <p:spPr>
            <a:xfrm>
              <a:off x="7487980" y="1860891"/>
              <a:ext cx="1837378"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 vs 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a:t>
              </a:r>
            </a:p>
          </p:txBody>
        </p:sp>
        <p:sp>
          <p:nvSpPr>
            <p:cNvPr id="18" name="TextBox 17">
              <a:extLst>
                <a:ext uri="{FF2B5EF4-FFF2-40B4-BE49-F238E27FC236}">
                  <a16:creationId xmlns:a16="http://schemas.microsoft.com/office/drawing/2014/main" id="{23EBE541-37D8-4B90-BB2D-7B4432BD6D8B}"/>
                </a:ext>
              </a:extLst>
            </p:cNvPr>
            <p:cNvSpPr txBox="1"/>
            <p:nvPr/>
          </p:nvSpPr>
          <p:spPr>
            <a:xfrm>
              <a:off x="7903812" y="4103830"/>
              <a:ext cx="1005715" cy="166199"/>
            </a:xfrm>
            <a:prstGeom prst="rect">
              <a:avLst/>
            </a:prstGeom>
            <a:noFill/>
          </p:spPr>
          <p:txBody>
            <a:bodyPr wrap="square" lIns="0" tIns="0" rIns="0" bIns="0" rtlCol="0">
              <a:spAutoFit/>
            </a:bodyPr>
            <a:lstStyle/>
            <a:p>
              <a:pPr algn="ctr">
                <a:lnSpc>
                  <a:spcPct val="90000"/>
                </a:lnSpc>
                <a:spcAft>
                  <a:spcPts val="600"/>
                </a:spcAft>
              </a:pPr>
              <a:r>
                <a:rPr lang="en-US" sz="1200" b="1">
                  <a:solidFill>
                    <a:srgbClr val="1A1A1F"/>
                  </a:solidFill>
                </a:rPr>
                <a:t>50% less</a:t>
              </a:r>
            </a:p>
          </p:txBody>
        </p:sp>
        <p:pic>
          <p:nvPicPr>
            <p:cNvPr id="31" name="officeArt object">
              <a:extLst>
                <a:ext uri="{FF2B5EF4-FFF2-40B4-BE49-F238E27FC236}">
                  <a16:creationId xmlns:a16="http://schemas.microsoft.com/office/drawing/2014/main" id="{BF4416E3-32DC-49BF-AC0B-283684B9F51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2893" y="2116927"/>
              <a:ext cx="2743200" cy="1880153"/>
            </a:xfrm>
            <a:prstGeom prst="rect">
              <a:avLst/>
            </a:prstGeom>
            <a:ln w="12700" cap="flat">
              <a:noFill/>
              <a:miter lim="400000"/>
            </a:ln>
            <a:effectLst/>
          </p:spPr>
        </p:pic>
      </p:grpSp>
      <p:sp>
        <p:nvSpPr>
          <p:cNvPr id="14" name="Rectangle 13">
            <a:extLst>
              <a:ext uri="{FF2B5EF4-FFF2-40B4-BE49-F238E27FC236}">
                <a16:creationId xmlns:a16="http://schemas.microsoft.com/office/drawing/2014/main" id="{0AB3C6FF-05EE-4D72-9771-1AAC18B65642}"/>
              </a:ext>
            </a:extLst>
          </p:cNvPr>
          <p:cNvSpPr/>
          <p:nvPr/>
        </p:nvSpPr>
        <p:spPr>
          <a:xfrm>
            <a:off x="584200" y="5095933"/>
            <a:ext cx="8461830" cy="977191"/>
          </a:xfrm>
          <a:prstGeom prst="rect">
            <a:avLst/>
          </a:prstGeom>
        </p:spPr>
        <p:txBody>
          <a:bodyPr wrap="square" lIns="0" tIns="0" rIns="0" bIns="0">
            <a:spAutoFit/>
          </a:bodyPr>
          <a:lstStyle/>
          <a:p>
            <a:pPr lvl="0">
              <a:spcAft>
                <a:spcPts val="300"/>
              </a:spcAft>
              <a:defRPr/>
            </a:pPr>
            <a:r>
              <a:rPr lang="en-US" sz="1400"/>
              <a:t>Data sets derived from industry-recognized TPC-E Benchmark™</a:t>
            </a:r>
            <a:endParaRPr lang="en-US" sz="1400" baseline="30000"/>
          </a:p>
          <a:p>
            <a:pPr lvl="0">
              <a:spcAft>
                <a:spcPts val="300"/>
              </a:spcAft>
              <a:defRPr/>
            </a:pPr>
            <a:r>
              <a:rPr lang="en-US" sz="1400"/>
              <a:t>Simulated 600 concurrent users, unlimited pacing, 8 deg of parallelism, 5 test runs.</a:t>
            </a:r>
          </a:p>
          <a:p>
            <a:pPr lvl="0">
              <a:spcAft>
                <a:spcPts val="300"/>
              </a:spcAft>
              <a:defRPr/>
            </a:pPr>
            <a:r>
              <a:rPr lang="en-US" sz="1400"/>
              <a:t>Tested “nearest best fit” SKUs optimized for memory-intensive, latency sensitive workloads.</a:t>
            </a:r>
          </a:p>
          <a:p>
            <a:pPr lvl="0">
              <a:spcAft>
                <a:spcPts val="300"/>
              </a:spcAft>
              <a:defRPr/>
            </a:pPr>
            <a:r>
              <a:rPr lang="en-US" sz="1400"/>
              <a:t>Recent testing indicates path to similar or better price-perf results at lower, 4 vCore options – stay tuned.</a:t>
            </a:r>
          </a:p>
        </p:txBody>
      </p:sp>
      <p:sp>
        <p:nvSpPr>
          <p:cNvPr id="15" name="TextBox 14">
            <a:extLst>
              <a:ext uri="{FF2B5EF4-FFF2-40B4-BE49-F238E27FC236}">
                <a16:creationId xmlns:a16="http://schemas.microsoft.com/office/drawing/2014/main" id="{3A290E1F-EC30-4EFB-8775-B5A34E90D807}"/>
              </a:ext>
            </a:extLst>
          </p:cNvPr>
          <p:cNvSpPr txBox="1"/>
          <p:nvPr/>
        </p:nvSpPr>
        <p:spPr>
          <a:xfrm>
            <a:off x="584200" y="6316716"/>
            <a:ext cx="11018520" cy="369332"/>
          </a:xfrm>
          <a:prstGeom prst="rect">
            <a:avLst/>
          </a:prstGeom>
          <a:noFill/>
        </p:spPr>
        <p:txBody>
          <a:bodyPr wrap="square" lIns="0" tIns="0" rIns="0" bIns="0" rtlCol="0">
            <a:spAutoFit/>
          </a:bodyPr>
          <a:lstStyle/>
          <a:p>
            <a:r>
              <a:rPr lang="en-US" sz="600">
                <a:gradFill>
                  <a:gsLst>
                    <a:gs pos="2917">
                      <a:schemeClr val="tx1"/>
                    </a:gs>
                    <a:gs pos="30000">
                      <a:schemeClr val="tx1"/>
                    </a:gs>
                  </a:gsLst>
                  <a:lin ang="5400000" scaled="0"/>
                </a:gradFill>
              </a:rPr>
              <a:t>Price-performance claim based on data from a study commissioned by Microsoft and conducted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in August 2019. The study compared price performance between a single, 80 </a:t>
            </a:r>
            <a:r>
              <a:rPr lang="en-US" sz="600" err="1">
                <a:gradFill>
                  <a:gsLst>
                    <a:gs pos="2917">
                      <a:schemeClr val="tx1"/>
                    </a:gs>
                    <a:gs pos="30000">
                      <a:schemeClr val="tx1"/>
                    </a:gs>
                  </a:gsLst>
                  <a:lin ang="5400000" scaled="0"/>
                </a:gradFill>
              </a:rPr>
              <a:t>vCore</a:t>
            </a:r>
            <a:r>
              <a:rPr lang="en-US" sz="600">
                <a:gradFill>
                  <a:gsLst>
                    <a:gs pos="2917">
                      <a:schemeClr val="tx1"/>
                    </a:gs>
                    <a:gs pos="30000">
                      <a:schemeClr val="tx1"/>
                    </a:gs>
                  </a:gsLst>
                  <a:lin ang="5400000" scaled="0"/>
                </a:gradFill>
              </a:rPr>
              <a:t>, Gen 5 Azure SQL Database on the business-critical service tier and the db.r4.16xlarge offering for SQL Server on AWS RDS. Benchmark data is taken from a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derived from a recognized industry standard, TPC Benchmark™ E (TPC-E), and is based on a mixture of read-only and update intensive transactions that simulate activities found in complex OLTP application environments. Price-performance is calculated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as the cost of running the cloud platform continuously for three years divided by transactions per second throughput. Prices are based on publicly available US pricing in East US for Azure SQL Database and US East (Ohio) for AWS RDS as of August 2019. Price-performance results are based upon the configurations detailed in the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Actual results and prices may vary based on configuration and region.</a:t>
            </a:r>
          </a:p>
        </p:txBody>
      </p:sp>
    </p:spTree>
    <p:extLst>
      <p:ext uri="{BB962C8B-B14F-4D97-AF65-F5344CB8AC3E}">
        <p14:creationId xmlns:p14="http://schemas.microsoft.com/office/powerpoint/2010/main" val="42256843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DB44856-5471-49C8-AEB1-A852C21B143A}"/>
              </a:ext>
            </a:extLst>
          </p:cNvPr>
          <p:cNvSpPr txBox="1"/>
          <p:nvPr/>
        </p:nvSpPr>
        <p:spPr>
          <a:xfrm>
            <a:off x="6965091" y="1860891"/>
            <a:ext cx="1928826"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AWS License Included vs AHB</a:t>
            </a:r>
          </a:p>
        </p:txBody>
      </p:sp>
      <p:sp>
        <p:nvSpPr>
          <p:cNvPr id="22" name="TextBox 21">
            <a:extLst>
              <a:ext uri="{FF2B5EF4-FFF2-40B4-BE49-F238E27FC236}">
                <a16:creationId xmlns:a16="http://schemas.microsoft.com/office/drawing/2014/main" id="{072AF3C5-4B40-4EC2-B2F7-9853A4259463}"/>
              </a:ext>
            </a:extLst>
          </p:cNvPr>
          <p:cNvSpPr txBox="1"/>
          <p:nvPr/>
        </p:nvSpPr>
        <p:spPr>
          <a:xfrm>
            <a:off x="9551844" y="1860891"/>
            <a:ext cx="2223228"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AWS 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 vs AHB + 3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a:t>
            </a:r>
          </a:p>
        </p:txBody>
      </p:sp>
      <p:sp>
        <p:nvSpPr>
          <p:cNvPr id="6" name="TextBox 5">
            <a:extLst>
              <a:ext uri="{FF2B5EF4-FFF2-40B4-BE49-F238E27FC236}">
                <a16:creationId xmlns:a16="http://schemas.microsoft.com/office/drawing/2014/main" id="{2BAB24F3-286C-4902-B16F-5AADE6244AAE}"/>
              </a:ext>
            </a:extLst>
          </p:cNvPr>
          <p:cNvSpPr txBox="1"/>
          <p:nvPr/>
        </p:nvSpPr>
        <p:spPr>
          <a:xfrm>
            <a:off x="7426647" y="4103830"/>
            <a:ext cx="1005715" cy="166199"/>
          </a:xfrm>
          <a:prstGeom prst="rect">
            <a:avLst/>
          </a:prstGeom>
          <a:noFill/>
        </p:spPr>
        <p:txBody>
          <a:bodyPr wrap="square" lIns="0" tIns="0" rIns="0" bIns="0" rtlCol="0">
            <a:spAutoFit/>
          </a:bodyPr>
          <a:lstStyle/>
          <a:p>
            <a:pPr algn="ctr">
              <a:lnSpc>
                <a:spcPct val="90000"/>
              </a:lnSpc>
              <a:spcAft>
                <a:spcPts val="600"/>
              </a:spcAft>
            </a:pPr>
            <a:r>
              <a:rPr lang="en-US" sz="1200" b="1">
                <a:solidFill>
                  <a:srgbClr val="1A1A1F"/>
                </a:solidFill>
              </a:rPr>
              <a:t>73% less</a:t>
            </a:r>
          </a:p>
        </p:txBody>
      </p:sp>
      <p:sp>
        <p:nvSpPr>
          <p:cNvPr id="17" name="TextBox 16">
            <a:extLst>
              <a:ext uri="{FF2B5EF4-FFF2-40B4-BE49-F238E27FC236}">
                <a16:creationId xmlns:a16="http://schemas.microsoft.com/office/drawing/2014/main" id="{C55E5613-9018-4ADA-8DEC-D1113829AFBD}"/>
              </a:ext>
            </a:extLst>
          </p:cNvPr>
          <p:cNvSpPr txBox="1"/>
          <p:nvPr/>
        </p:nvSpPr>
        <p:spPr>
          <a:xfrm>
            <a:off x="10160601" y="4103830"/>
            <a:ext cx="1005715" cy="166199"/>
          </a:xfrm>
          <a:prstGeom prst="rect">
            <a:avLst/>
          </a:prstGeom>
          <a:noFill/>
        </p:spPr>
        <p:txBody>
          <a:bodyPr wrap="square" lIns="0" tIns="0" rIns="0" bIns="0" rtlCol="0">
            <a:spAutoFit/>
          </a:bodyPr>
          <a:lstStyle/>
          <a:p>
            <a:pPr algn="ctr">
              <a:lnSpc>
                <a:spcPct val="90000"/>
              </a:lnSpc>
              <a:spcAft>
                <a:spcPts val="600"/>
              </a:spcAft>
            </a:pPr>
            <a:r>
              <a:rPr lang="en-US" sz="1200" b="1">
                <a:solidFill>
                  <a:srgbClr val="1A1A1F"/>
                </a:solidFill>
              </a:rPr>
              <a:t>86% less</a:t>
            </a:r>
          </a:p>
        </p:txBody>
      </p:sp>
      <p:sp>
        <p:nvSpPr>
          <p:cNvPr id="8" name="Right Bracket 7">
            <a:extLst>
              <a:ext uri="{FF2B5EF4-FFF2-40B4-BE49-F238E27FC236}">
                <a16:creationId xmlns:a16="http://schemas.microsoft.com/office/drawing/2014/main" id="{49F0AF7E-2EF9-4C42-BCB1-1B2AFD586480}"/>
              </a:ext>
            </a:extLst>
          </p:cNvPr>
          <p:cNvSpPr/>
          <p:nvPr/>
        </p:nvSpPr>
        <p:spPr>
          <a:xfrm rot="5400000">
            <a:off x="9048463" y="1599893"/>
            <a:ext cx="140501" cy="5559199"/>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50F0257-6E26-4E2C-AEBD-A88993EA0C3B}"/>
              </a:ext>
            </a:extLst>
          </p:cNvPr>
          <p:cNvSpPr txBox="1"/>
          <p:nvPr/>
        </p:nvSpPr>
        <p:spPr>
          <a:xfrm>
            <a:off x="7369904" y="4540508"/>
            <a:ext cx="3497619" cy="166199"/>
          </a:xfrm>
          <a:prstGeom prst="rect">
            <a:avLst/>
          </a:prstGeom>
          <a:noFill/>
        </p:spPr>
        <p:txBody>
          <a:bodyPr wrap="square" lIns="0" tIns="0" rIns="0" bIns="0" rtlCol="0">
            <a:spAutoFit/>
          </a:bodyPr>
          <a:lstStyle/>
          <a:p>
            <a:pPr algn="ctr">
              <a:lnSpc>
                <a:spcPct val="90000"/>
              </a:lnSpc>
              <a:spcAft>
                <a:spcPts val="600"/>
              </a:spcAft>
            </a:pPr>
            <a:r>
              <a:rPr lang="en-US" sz="1200">
                <a:gradFill>
                  <a:gsLst>
                    <a:gs pos="2917">
                      <a:schemeClr val="tx1"/>
                    </a:gs>
                    <a:gs pos="30000">
                      <a:schemeClr val="tx1"/>
                    </a:gs>
                  </a:gsLst>
                  <a:lin ang="5400000" scaled="0"/>
                </a:gradFill>
              </a:rPr>
              <a:t>Price-perf optimized with unique hybrid benefit</a:t>
            </a:r>
          </a:p>
        </p:txBody>
      </p:sp>
      <p:pic>
        <p:nvPicPr>
          <p:cNvPr id="25" name="officeArt object">
            <a:extLst>
              <a:ext uri="{FF2B5EF4-FFF2-40B4-BE49-F238E27FC236}">
                <a16:creationId xmlns:a16="http://schemas.microsoft.com/office/drawing/2014/main" id="{8F5F32D9-D221-4406-BE9D-1362FF03CC8F}"/>
              </a:ext>
            </a:extLst>
          </p:cNvPr>
          <p:cNvPicPr>
            <a:picLocks noChangeAspect="1"/>
          </p:cNvPicPr>
          <p:nvPr/>
        </p:nvPicPr>
        <p:blipFill rotWithShape="1">
          <a:blip r:embed="rId3"/>
          <a:srcRect l="18736" t="16636" r="25532" b="9522"/>
          <a:stretch/>
        </p:blipFill>
        <p:spPr>
          <a:xfrm>
            <a:off x="6203326" y="2132269"/>
            <a:ext cx="2743200" cy="1880153"/>
          </a:xfrm>
          <a:prstGeom prst="rect">
            <a:avLst/>
          </a:prstGeom>
          <a:ln w="12700" cap="flat">
            <a:noFill/>
            <a:miter lim="400000"/>
          </a:ln>
          <a:effectLst/>
        </p:spPr>
      </p:pic>
      <p:pic>
        <p:nvPicPr>
          <p:cNvPr id="26" name="officeArt object">
            <a:extLst>
              <a:ext uri="{FF2B5EF4-FFF2-40B4-BE49-F238E27FC236}">
                <a16:creationId xmlns:a16="http://schemas.microsoft.com/office/drawing/2014/main" id="{7CB16CFF-4883-45B4-B67C-85593146EC1C}"/>
              </a:ext>
            </a:extLst>
          </p:cNvPr>
          <p:cNvPicPr>
            <a:picLocks noChangeAspect="1"/>
          </p:cNvPicPr>
          <p:nvPr/>
        </p:nvPicPr>
        <p:blipFill rotWithShape="1">
          <a:blip r:embed="rId4"/>
          <a:srcRect l="18853" t="18293" r="25469" b="9557"/>
          <a:stretch/>
        </p:blipFill>
        <p:spPr>
          <a:xfrm>
            <a:off x="9156183" y="2188478"/>
            <a:ext cx="2743200" cy="1837542"/>
          </a:xfrm>
          <a:prstGeom prst="rect">
            <a:avLst/>
          </a:prstGeom>
          <a:ln w="12700" cap="flat">
            <a:noFill/>
            <a:miter lim="400000"/>
          </a:ln>
          <a:effectLst/>
        </p:spPr>
      </p:pic>
      <p:sp>
        <p:nvSpPr>
          <p:cNvPr id="2" name="Title 1">
            <a:extLst>
              <a:ext uri="{FF2B5EF4-FFF2-40B4-BE49-F238E27FC236}">
                <a16:creationId xmlns:a16="http://schemas.microsoft.com/office/drawing/2014/main" id="{BDF9EAB1-D6E8-4470-AF39-791B4CF6C1B2}"/>
              </a:ext>
            </a:extLst>
          </p:cNvPr>
          <p:cNvSpPr>
            <a:spLocks noGrp="1"/>
          </p:cNvSpPr>
          <p:nvPr>
            <p:ph type="title"/>
          </p:nvPr>
        </p:nvSpPr>
        <p:spPr>
          <a:xfrm>
            <a:off x="588263" y="457200"/>
            <a:ext cx="11018520" cy="430887"/>
          </a:xfrm>
        </p:spPr>
        <p:txBody>
          <a:bodyPr/>
          <a:lstStyle/>
          <a:p>
            <a:r>
              <a:rPr lang="en-US" sz="2800">
                <a:cs typeface="Segoe UI"/>
              </a:rPr>
              <a:t>Benchmarks show Azure </a:t>
            </a:r>
            <a:r>
              <a:rPr lang="en-US" sz="2800"/>
              <a:t>SQL Database delivers up to 86% savings</a:t>
            </a:r>
          </a:p>
        </p:txBody>
      </p:sp>
      <p:sp>
        <p:nvSpPr>
          <p:cNvPr id="5" name="Rectangle 4">
            <a:extLst>
              <a:ext uri="{FF2B5EF4-FFF2-40B4-BE49-F238E27FC236}">
                <a16:creationId xmlns:a16="http://schemas.microsoft.com/office/drawing/2014/main" id="{B42C016F-5666-464C-8690-1FC8C64443FD}"/>
              </a:ext>
            </a:extLst>
          </p:cNvPr>
          <p:cNvSpPr/>
          <p:nvPr/>
        </p:nvSpPr>
        <p:spPr>
          <a:xfrm>
            <a:off x="584200" y="5095933"/>
            <a:ext cx="8461830" cy="977191"/>
          </a:xfrm>
          <a:prstGeom prst="rect">
            <a:avLst/>
          </a:prstGeom>
        </p:spPr>
        <p:txBody>
          <a:bodyPr wrap="square" lIns="0" tIns="0" rIns="0" bIns="0">
            <a:spAutoFit/>
          </a:bodyPr>
          <a:lstStyle/>
          <a:p>
            <a:pPr lvl="0">
              <a:spcAft>
                <a:spcPts val="300"/>
              </a:spcAft>
              <a:defRPr/>
            </a:pPr>
            <a:r>
              <a:rPr lang="en-US" sz="1400"/>
              <a:t>Data sets derived from industry-recognized TPC-E Benchmark™</a:t>
            </a:r>
            <a:endParaRPr lang="en-US" sz="1400" baseline="30000"/>
          </a:p>
          <a:p>
            <a:pPr lvl="0">
              <a:spcAft>
                <a:spcPts val="300"/>
              </a:spcAft>
              <a:defRPr/>
            </a:pPr>
            <a:r>
              <a:rPr lang="en-US" sz="1400"/>
              <a:t>Simulated 600 concurrent users, unlimited pacing, 8 deg of parallelism, 5 test runs.</a:t>
            </a:r>
          </a:p>
          <a:p>
            <a:pPr lvl="0">
              <a:spcAft>
                <a:spcPts val="300"/>
              </a:spcAft>
              <a:defRPr/>
            </a:pPr>
            <a:r>
              <a:rPr lang="en-US" sz="1400"/>
              <a:t>Tested “nearest best fit” SKUs optimized for memory-intensive, latency sensitive workloads.</a:t>
            </a:r>
          </a:p>
          <a:p>
            <a:pPr lvl="0">
              <a:spcAft>
                <a:spcPts val="300"/>
              </a:spcAft>
              <a:defRPr/>
            </a:pPr>
            <a:r>
              <a:rPr lang="en-US" sz="1400"/>
              <a:t>Recent testing indicates path to similar or better price-perf results at lower, 4 vCore options – stay tuned.</a:t>
            </a:r>
          </a:p>
        </p:txBody>
      </p:sp>
      <p:grpSp>
        <p:nvGrpSpPr>
          <p:cNvPr id="11" name="Group 10">
            <a:extLst>
              <a:ext uri="{FF2B5EF4-FFF2-40B4-BE49-F238E27FC236}">
                <a16:creationId xmlns:a16="http://schemas.microsoft.com/office/drawing/2014/main" id="{70B1E326-3A78-437B-81A5-2A67C120F6A4}"/>
              </a:ext>
            </a:extLst>
          </p:cNvPr>
          <p:cNvGrpSpPr/>
          <p:nvPr/>
        </p:nvGrpSpPr>
        <p:grpSpPr>
          <a:xfrm>
            <a:off x="3250470" y="1860891"/>
            <a:ext cx="2743200" cy="2409138"/>
            <a:chOff x="3250470" y="1860891"/>
            <a:chExt cx="2743200" cy="2409138"/>
          </a:xfrm>
        </p:grpSpPr>
        <p:sp>
          <p:nvSpPr>
            <p:cNvPr id="20" name="TextBox 19">
              <a:extLst>
                <a:ext uri="{FF2B5EF4-FFF2-40B4-BE49-F238E27FC236}">
                  <a16:creationId xmlns:a16="http://schemas.microsoft.com/office/drawing/2014/main" id="{C6249E43-C979-4AA1-983D-39B9975B8BFC}"/>
                </a:ext>
              </a:extLst>
            </p:cNvPr>
            <p:cNvSpPr txBox="1"/>
            <p:nvPr/>
          </p:nvSpPr>
          <p:spPr>
            <a:xfrm>
              <a:off x="4057087" y="1860891"/>
              <a:ext cx="1837378"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 vs 3 </a:t>
              </a:r>
              <a:r>
                <a:rPr lang="en-US" sz="1050" err="1">
                  <a:gradFill>
                    <a:gsLst>
                      <a:gs pos="2917">
                        <a:schemeClr val="tx1"/>
                      </a:gs>
                      <a:gs pos="30000">
                        <a:schemeClr val="tx1"/>
                      </a:gs>
                    </a:gsLst>
                    <a:lin ang="5400000" scaled="0"/>
                  </a:gradFill>
                  <a:latin typeface="+mj-lt"/>
                </a:rPr>
                <a:t>yr</a:t>
              </a:r>
              <a:r>
                <a:rPr lang="en-US" sz="1050">
                  <a:gradFill>
                    <a:gsLst>
                      <a:gs pos="2917">
                        <a:schemeClr val="tx1"/>
                      </a:gs>
                      <a:gs pos="30000">
                        <a:schemeClr val="tx1"/>
                      </a:gs>
                    </a:gsLst>
                    <a:lin ang="5400000" scaled="0"/>
                  </a:gradFill>
                  <a:latin typeface="+mj-lt"/>
                </a:rPr>
                <a:t> RI</a:t>
              </a:r>
            </a:p>
          </p:txBody>
        </p:sp>
        <p:sp>
          <p:nvSpPr>
            <p:cNvPr id="18" name="TextBox 17">
              <a:extLst>
                <a:ext uri="{FF2B5EF4-FFF2-40B4-BE49-F238E27FC236}">
                  <a16:creationId xmlns:a16="http://schemas.microsoft.com/office/drawing/2014/main" id="{23EBE541-37D8-4B90-BB2D-7B4432BD6D8B}"/>
                </a:ext>
              </a:extLst>
            </p:cNvPr>
            <p:cNvSpPr txBox="1"/>
            <p:nvPr/>
          </p:nvSpPr>
          <p:spPr>
            <a:xfrm>
              <a:off x="4472919" y="4103830"/>
              <a:ext cx="1005715" cy="166199"/>
            </a:xfrm>
            <a:prstGeom prst="rect">
              <a:avLst/>
            </a:prstGeom>
            <a:noFill/>
          </p:spPr>
          <p:txBody>
            <a:bodyPr wrap="square" lIns="0" tIns="0" rIns="0" bIns="0" rtlCol="0">
              <a:spAutoFit/>
            </a:bodyPr>
            <a:lstStyle/>
            <a:p>
              <a:pPr algn="ctr">
                <a:lnSpc>
                  <a:spcPct val="90000"/>
                </a:lnSpc>
                <a:spcAft>
                  <a:spcPts val="600"/>
                </a:spcAft>
              </a:pPr>
              <a:r>
                <a:rPr lang="en-US" sz="1200" b="1">
                  <a:solidFill>
                    <a:srgbClr val="1A1A1F"/>
                  </a:solidFill>
                </a:rPr>
                <a:t>50% less</a:t>
              </a:r>
            </a:p>
          </p:txBody>
        </p:sp>
        <p:pic>
          <p:nvPicPr>
            <p:cNvPr id="24" name="officeArt object">
              <a:extLst>
                <a:ext uri="{FF2B5EF4-FFF2-40B4-BE49-F238E27FC236}">
                  <a16:creationId xmlns:a16="http://schemas.microsoft.com/office/drawing/2014/main" id="{4283E209-F4A2-4799-A232-D2DA5EFAA10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250470" y="2116927"/>
              <a:ext cx="2743200" cy="1880153"/>
            </a:xfrm>
            <a:prstGeom prst="rect">
              <a:avLst/>
            </a:prstGeom>
            <a:ln w="12700" cap="flat">
              <a:noFill/>
              <a:miter lim="400000"/>
            </a:ln>
            <a:effectLst/>
          </p:spPr>
        </p:pic>
      </p:grpSp>
      <p:grpSp>
        <p:nvGrpSpPr>
          <p:cNvPr id="10" name="Group 9">
            <a:extLst>
              <a:ext uri="{FF2B5EF4-FFF2-40B4-BE49-F238E27FC236}">
                <a16:creationId xmlns:a16="http://schemas.microsoft.com/office/drawing/2014/main" id="{2E931732-41E0-4659-A6A6-2489237281E4}"/>
              </a:ext>
            </a:extLst>
          </p:cNvPr>
          <p:cNvGrpSpPr/>
          <p:nvPr/>
        </p:nvGrpSpPr>
        <p:grpSpPr>
          <a:xfrm>
            <a:off x="292617" y="1860891"/>
            <a:ext cx="2792556" cy="2409138"/>
            <a:chOff x="292617" y="1860891"/>
            <a:chExt cx="2792556" cy="2409138"/>
          </a:xfrm>
        </p:grpSpPr>
        <p:sp>
          <p:nvSpPr>
            <p:cNvPr id="7" name="TextBox 6">
              <a:extLst>
                <a:ext uri="{FF2B5EF4-FFF2-40B4-BE49-F238E27FC236}">
                  <a16:creationId xmlns:a16="http://schemas.microsoft.com/office/drawing/2014/main" id="{171C2B93-5509-4BD3-B7E0-A704AAA0F7AC}"/>
                </a:ext>
              </a:extLst>
            </p:cNvPr>
            <p:cNvSpPr txBox="1"/>
            <p:nvPr/>
          </p:nvSpPr>
          <p:spPr>
            <a:xfrm>
              <a:off x="787997" y="1860891"/>
              <a:ext cx="2297176" cy="161583"/>
            </a:xfrm>
            <a:prstGeom prst="rect">
              <a:avLst/>
            </a:prstGeom>
            <a:solidFill>
              <a:schemeClr val="bg1"/>
            </a:solidFill>
          </p:spPr>
          <p:txBody>
            <a:bodyPr wrap="square" lIns="0" tIns="0" rIns="0" bIns="0" rtlCol="0">
              <a:spAutoFit/>
            </a:bodyPr>
            <a:lstStyle/>
            <a:p>
              <a:pPr algn="ctr">
                <a:spcAft>
                  <a:spcPts val="600"/>
                </a:spcAft>
              </a:pPr>
              <a:r>
                <a:rPr lang="en-US" sz="1050">
                  <a:gradFill>
                    <a:gsLst>
                      <a:gs pos="2917">
                        <a:schemeClr val="tx1"/>
                      </a:gs>
                      <a:gs pos="30000">
                        <a:schemeClr val="tx1"/>
                      </a:gs>
                    </a:gsLst>
                    <a:lin ang="5400000" scaled="0"/>
                  </a:gradFill>
                  <a:latin typeface="+mj-lt"/>
                </a:rPr>
                <a:t>License Included vs License Included</a:t>
              </a:r>
            </a:p>
          </p:txBody>
        </p:sp>
        <p:sp>
          <p:nvSpPr>
            <p:cNvPr id="19" name="TextBox 18">
              <a:extLst>
                <a:ext uri="{FF2B5EF4-FFF2-40B4-BE49-F238E27FC236}">
                  <a16:creationId xmlns:a16="http://schemas.microsoft.com/office/drawing/2014/main" id="{11A0CA9B-C848-4547-B539-DA801E7AC2B9}"/>
                </a:ext>
              </a:extLst>
            </p:cNvPr>
            <p:cNvSpPr txBox="1"/>
            <p:nvPr/>
          </p:nvSpPr>
          <p:spPr>
            <a:xfrm>
              <a:off x="1433728" y="4103830"/>
              <a:ext cx="1005715" cy="166199"/>
            </a:xfrm>
            <a:prstGeom prst="rect">
              <a:avLst/>
            </a:prstGeom>
            <a:noFill/>
          </p:spPr>
          <p:txBody>
            <a:bodyPr wrap="square" lIns="0" tIns="0" rIns="0" bIns="0" rtlCol="0">
              <a:spAutoFit/>
            </a:bodyPr>
            <a:lstStyle/>
            <a:p>
              <a:pPr algn="ctr">
                <a:lnSpc>
                  <a:spcPct val="90000"/>
                </a:lnSpc>
                <a:spcAft>
                  <a:spcPts val="600"/>
                </a:spcAft>
              </a:pPr>
              <a:r>
                <a:rPr lang="en-US" sz="1200" b="1">
                  <a:solidFill>
                    <a:srgbClr val="1A1A1F"/>
                  </a:solidFill>
                </a:rPr>
                <a:t>40% less</a:t>
              </a:r>
            </a:p>
          </p:txBody>
        </p:sp>
        <p:pic>
          <p:nvPicPr>
            <p:cNvPr id="27" name="officeArt object">
              <a:extLst>
                <a:ext uri="{FF2B5EF4-FFF2-40B4-BE49-F238E27FC236}">
                  <a16:creationId xmlns:a16="http://schemas.microsoft.com/office/drawing/2014/main" id="{E4B64170-692D-4A77-A57B-A30D7332B08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92617" y="2188478"/>
              <a:ext cx="2743200" cy="1711526"/>
            </a:xfrm>
            <a:prstGeom prst="rect">
              <a:avLst/>
            </a:prstGeom>
            <a:ln w="12700" cap="flat">
              <a:noFill/>
              <a:miter lim="400000"/>
            </a:ln>
            <a:effectLst/>
          </p:spPr>
        </p:pic>
      </p:grpSp>
      <p:sp>
        <p:nvSpPr>
          <p:cNvPr id="23" name="TextBox 22">
            <a:extLst>
              <a:ext uri="{FF2B5EF4-FFF2-40B4-BE49-F238E27FC236}">
                <a16:creationId xmlns:a16="http://schemas.microsoft.com/office/drawing/2014/main" id="{084425C5-70CD-4982-916E-CFDD3C021352}"/>
              </a:ext>
            </a:extLst>
          </p:cNvPr>
          <p:cNvSpPr txBox="1"/>
          <p:nvPr/>
        </p:nvSpPr>
        <p:spPr>
          <a:xfrm>
            <a:off x="2557160" y="1435608"/>
            <a:ext cx="7077680" cy="184666"/>
          </a:xfrm>
          <a:prstGeom prst="rect">
            <a:avLst/>
          </a:prstGeom>
          <a:noFill/>
        </p:spPr>
        <p:txBody>
          <a:bodyPr wrap="square" lIns="0" tIns="0" rIns="0" bIns="0" rtlCol="0">
            <a:spAutoFit/>
          </a:bodyPr>
          <a:lstStyle>
            <a:defPPr>
              <a:defRPr lang="en-US"/>
            </a:defPPr>
            <a:lvl1pPr algn="ctr">
              <a:defRPr sz="1600" b="0">
                <a:latin typeface="+mj-lt"/>
                <a:cs typeface="Segoe UI Semibold" panose="020B0702040204020203" pitchFamily="34" charset="0"/>
              </a:defRPr>
            </a:lvl1pPr>
          </a:lstStyle>
          <a:p>
            <a:r>
              <a:rPr lang="en-US" sz="1200">
                <a:solidFill>
                  <a:schemeClr val="accent1"/>
                </a:solidFill>
              </a:rPr>
              <a:t>Azure SQL Database vs. Amazon RDS for SQL Server price-performance comparison</a:t>
            </a:r>
          </a:p>
        </p:txBody>
      </p:sp>
      <p:sp>
        <p:nvSpPr>
          <p:cNvPr id="28" name="TextBox 27">
            <a:extLst>
              <a:ext uri="{FF2B5EF4-FFF2-40B4-BE49-F238E27FC236}">
                <a16:creationId xmlns:a16="http://schemas.microsoft.com/office/drawing/2014/main" id="{2EDF28FD-8864-4F54-A2E4-B1E7137D72BA}"/>
              </a:ext>
            </a:extLst>
          </p:cNvPr>
          <p:cNvSpPr txBox="1"/>
          <p:nvPr/>
        </p:nvSpPr>
        <p:spPr>
          <a:xfrm>
            <a:off x="584200" y="6316716"/>
            <a:ext cx="11018520" cy="369332"/>
          </a:xfrm>
          <a:prstGeom prst="rect">
            <a:avLst/>
          </a:prstGeom>
          <a:noFill/>
        </p:spPr>
        <p:txBody>
          <a:bodyPr wrap="square" lIns="0" tIns="0" rIns="0" bIns="0" rtlCol="0">
            <a:spAutoFit/>
          </a:bodyPr>
          <a:lstStyle/>
          <a:p>
            <a:r>
              <a:rPr lang="en-US" sz="600">
                <a:gradFill>
                  <a:gsLst>
                    <a:gs pos="2917">
                      <a:schemeClr val="tx1"/>
                    </a:gs>
                    <a:gs pos="30000">
                      <a:schemeClr val="tx1"/>
                    </a:gs>
                  </a:gsLst>
                  <a:lin ang="5400000" scaled="0"/>
                </a:gradFill>
              </a:rPr>
              <a:t>Price-performance claim based on data from a study commissioned by Microsoft and conducted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in August 2019. The study compared price performance between a single, 80 </a:t>
            </a:r>
            <a:r>
              <a:rPr lang="en-US" sz="600" err="1">
                <a:gradFill>
                  <a:gsLst>
                    <a:gs pos="2917">
                      <a:schemeClr val="tx1"/>
                    </a:gs>
                    <a:gs pos="30000">
                      <a:schemeClr val="tx1"/>
                    </a:gs>
                  </a:gsLst>
                  <a:lin ang="5400000" scaled="0"/>
                </a:gradFill>
              </a:rPr>
              <a:t>vCore</a:t>
            </a:r>
            <a:r>
              <a:rPr lang="en-US" sz="600">
                <a:gradFill>
                  <a:gsLst>
                    <a:gs pos="2917">
                      <a:schemeClr val="tx1"/>
                    </a:gs>
                    <a:gs pos="30000">
                      <a:schemeClr val="tx1"/>
                    </a:gs>
                  </a:gsLst>
                  <a:lin ang="5400000" scaled="0"/>
                </a:gradFill>
              </a:rPr>
              <a:t>, Gen 5 Azure SQL Database on the business-critical service tier and the db.r4.16xlarge offering for SQL Server on AWS RDS. Benchmark data is taken from a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derived from a recognized industry standard, TPC Benchmark™ E (TPC-E), and is based on a mixture of read-only and update intensive transactions that simulate activities found in complex OLTP application environments. Price-performance is calculated by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as the cost of running the cloud platform continuously for three years divided by transactions per second throughput. Prices are based on publicly available US pricing in East US for Azure SQL Database and US East (Ohio) for AWS RDS as of August 2019. Price-performance results are based upon the configurations detailed in the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Actual results and prices may vary based on configuration and region.</a:t>
            </a:r>
          </a:p>
        </p:txBody>
      </p:sp>
    </p:spTree>
    <p:extLst>
      <p:ext uri="{BB962C8B-B14F-4D97-AF65-F5344CB8AC3E}">
        <p14:creationId xmlns:p14="http://schemas.microsoft.com/office/powerpoint/2010/main" val="286752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AB1-D6E8-4470-AF39-791B4CF6C1B2}"/>
              </a:ext>
            </a:extLst>
          </p:cNvPr>
          <p:cNvSpPr>
            <a:spLocks noGrp="1"/>
          </p:cNvSpPr>
          <p:nvPr>
            <p:ph type="title"/>
          </p:nvPr>
        </p:nvSpPr>
        <p:spPr>
          <a:xfrm>
            <a:off x="588263" y="457200"/>
            <a:ext cx="11018520" cy="430887"/>
          </a:xfrm>
        </p:spPr>
        <p:txBody>
          <a:bodyPr/>
          <a:lstStyle/>
          <a:p>
            <a:r>
              <a:rPr lang="en-US" sz="2800"/>
              <a:t>Benchmarks show Azure SQL VMs deliver up to 84% savings</a:t>
            </a:r>
          </a:p>
        </p:txBody>
      </p:sp>
      <p:sp>
        <p:nvSpPr>
          <p:cNvPr id="27" name="TextBox 26">
            <a:extLst>
              <a:ext uri="{FF2B5EF4-FFF2-40B4-BE49-F238E27FC236}">
                <a16:creationId xmlns:a16="http://schemas.microsoft.com/office/drawing/2014/main" id="{CF4BD284-B8CC-4BB4-9137-7EDDB882D536}"/>
              </a:ext>
            </a:extLst>
          </p:cNvPr>
          <p:cNvSpPr txBox="1"/>
          <p:nvPr/>
        </p:nvSpPr>
        <p:spPr>
          <a:xfrm>
            <a:off x="605681" y="914692"/>
            <a:ext cx="7561759" cy="276999"/>
          </a:xfrm>
          <a:prstGeom prst="rect">
            <a:avLst/>
          </a:prstGeom>
          <a:noFill/>
        </p:spPr>
        <p:txBody>
          <a:bodyPr wrap="square" lIns="0" tIns="0" rIns="0" bIns="0" rtlCol="0">
            <a:spAutoFit/>
          </a:bodyPr>
          <a:lstStyle/>
          <a:p>
            <a:pPr>
              <a:lnSpc>
                <a:spcPct val="90000"/>
              </a:lnSpc>
              <a:spcAft>
                <a:spcPts val="600"/>
              </a:spcAft>
            </a:pPr>
            <a:r>
              <a:rPr lang="en-US" sz="2000">
                <a:ln w="3175">
                  <a:noFill/>
                </a:ln>
                <a:solidFill>
                  <a:schemeClr val="accent1"/>
                </a:solidFill>
                <a:latin typeface="+mj-lt"/>
                <a:cs typeface="Segoe UI" pitchFamily="34" charset="0"/>
              </a:rPr>
              <a:t>2</a:t>
            </a:r>
            <a:r>
              <a:rPr lang="en-US" sz="2000" baseline="30000">
                <a:ln w="3175">
                  <a:noFill/>
                </a:ln>
                <a:solidFill>
                  <a:schemeClr val="accent1"/>
                </a:solidFill>
                <a:latin typeface="+mj-lt"/>
                <a:cs typeface="Segoe UI" pitchFamily="34" charset="0"/>
              </a:rPr>
              <a:t>nd</a:t>
            </a:r>
            <a:r>
              <a:rPr lang="en-US" sz="2000">
                <a:ln w="3175">
                  <a:noFill/>
                </a:ln>
                <a:solidFill>
                  <a:schemeClr val="accent1"/>
                </a:solidFill>
                <a:latin typeface="+mj-lt"/>
                <a:cs typeface="Segoe UI" pitchFamily="34" charset="0"/>
              </a:rPr>
              <a:t> SQL IaaS Benchmark Report (February 2020)*</a:t>
            </a:r>
          </a:p>
        </p:txBody>
      </p:sp>
      <p:grpSp>
        <p:nvGrpSpPr>
          <p:cNvPr id="12" name="Group 11">
            <a:extLst>
              <a:ext uri="{FF2B5EF4-FFF2-40B4-BE49-F238E27FC236}">
                <a16:creationId xmlns:a16="http://schemas.microsoft.com/office/drawing/2014/main" id="{634D8187-49D5-47BA-8B50-ECE14F7BB84E}"/>
              </a:ext>
            </a:extLst>
          </p:cNvPr>
          <p:cNvGrpSpPr/>
          <p:nvPr/>
        </p:nvGrpSpPr>
        <p:grpSpPr>
          <a:xfrm>
            <a:off x="4350706" y="1891311"/>
            <a:ext cx="3490588" cy="2863222"/>
            <a:chOff x="327774" y="1863603"/>
            <a:chExt cx="3490588" cy="2863222"/>
          </a:xfrm>
        </p:grpSpPr>
        <p:sp>
          <p:nvSpPr>
            <p:cNvPr id="7" name="TextBox 6">
              <a:extLst>
                <a:ext uri="{FF2B5EF4-FFF2-40B4-BE49-F238E27FC236}">
                  <a16:creationId xmlns:a16="http://schemas.microsoft.com/office/drawing/2014/main" id="{171C2B93-5509-4BD3-B7E0-A704AAA0F7AC}"/>
                </a:ext>
              </a:extLst>
            </p:cNvPr>
            <p:cNvSpPr txBox="1"/>
            <p:nvPr/>
          </p:nvSpPr>
          <p:spPr>
            <a:xfrm>
              <a:off x="1167128" y="1863603"/>
              <a:ext cx="2298768" cy="161583"/>
            </a:xfrm>
            <a:prstGeom prst="rect">
              <a:avLst/>
            </a:prstGeom>
            <a:solidFill>
              <a:schemeClr val="bg1"/>
            </a:solidFill>
          </p:spPr>
          <p:txBody>
            <a:bodyPr wrap="square" lIns="0" tIns="0" rIns="0" bIns="0" rtlCol="0">
              <a:spAutoFit/>
            </a:bodyPr>
            <a:lstStyle>
              <a:defPPr>
                <a:defRPr lang="en-US"/>
              </a:defPPr>
              <a:lvl1pPr algn="ctr">
                <a:spcAft>
                  <a:spcPts val="600"/>
                </a:spcAft>
                <a:defRPr sz="1050">
                  <a:gradFill>
                    <a:gsLst>
                      <a:gs pos="2917">
                        <a:schemeClr val="tx1"/>
                      </a:gs>
                      <a:gs pos="30000">
                        <a:schemeClr val="tx1"/>
                      </a:gs>
                    </a:gsLst>
                    <a:lin ang="5400000" scaled="0"/>
                  </a:gradFill>
                  <a:latin typeface="+mj-lt"/>
                </a:defRPr>
              </a:lvl1pPr>
            </a:lstStyle>
            <a:p>
              <a:r>
                <a:rPr lang="en-US"/>
                <a:t>License Included vs License Included</a:t>
              </a:r>
            </a:p>
          </p:txBody>
        </p:sp>
        <p:grpSp>
          <p:nvGrpSpPr>
            <p:cNvPr id="36" name="Group 35">
              <a:extLst>
                <a:ext uri="{FF2B5EF4-FFF2-40B4-BE49-F238E27FC236}">
                  <a16:creationId xmlns:a16="http://schemas.microsoft.com/office/drawing/2014/main" id="{3CE36A06-B813-4A4A-B81C-574FAF6AE2D3}"/>
                </a:ext>
              </a:extLst>
            </p:cNvPr>
            <p:cNvGrpSpPr/>
            <p:nvPr/>
          </p:nvGrpSpPr>
          <p:grpSpPr>
            <a:xfrm>
              <a:off x="327774" y="2300933"/>
              <a:ext cx="3490588" cy="2103120"/>
              <a:chOff x="372598" y="2266676"/>
              <a:chExt cx="3497121" cy="1977182"/>
            </a:xfrm>
          </p:grpSpPr>
          <p:pic>
            <p:nvPicPr>
              <p:cNvPr id="37" name="Picture 36">
                <a:extLst>
                  <a:ext uri="{FF2B5EF4-FFF2-40B4-BE49-F238E27FC236}">
                    <a16:creationId xmlns:a16="http://schemas.microsoft.com/office/drawing/2014/main" id="{CFBD8A05-49E0-42B7-8E53-58D84A39E841}"/>
                  </a:ext>
                </a:extLst>
              </p:cNvPr>
              <p:cNvPicPr>
                <a:picLocks noChangeAspect="1"/>
              </p:cNvPicPr>
              <p:nvPr/>
            </p:nvPicPr>
            <p:blipFill>
              <a:blip r:embed="rId3"/>
              <a:stretch>
                <a:fillRect/>
              </a:stretch>
            </p:blipFill>
            <p:spPr>
              <a:xfrm>
                <a:off x="372599" y="2266676"/>
                <a:ext cx="3497120" cy="1977182"/>
              </a:xfrm>
              <a:prstGeom prst="rect">
                <a:avLst/>
              </a:prstGeom>
            </p:spPr>
          </p:pic>
          <p:sp>
            <p:nvSpPr>
              <p:cNvPr id="38" name="TextBox 37">
                <a:extLst>
                  <a:ext uri="{FF2B5EF4-FFF2-40B4-BE49-F238E27FC236}">
                    <a16:creationId xmlns:a16="http://schemas.microsoft.com/office/drawing/2014/main" id="{847C8D98-F676-40C1-8975-D3814F263836}"/>
                  </a:ext>
                </a:extLst>
              </p:cNvPr>
              <p:cNvSpPr txBox="1"/>
              <p:nvPr/>
            </p:nvSpPr>
            <p:spPr>
              <a:xfrm>
                <a:off x="372598" y="3890865"/>
                <a:ext cx="554753" cy="289347"/>
              </a:xfrm>
              <a:prstGeom prst="rect">
                <a:avLst/>
              </a:prstGeom>
              <a:solidFill>
                <a:schemeClr val="bg1"/>
              </a:solidFill>
            </p:spPr>
            <p:txBody>
              <a:bodyPr wrap="square" lIns="0" tIns="0" rIns="0" bIns="0" rtlCol="0">
                <a:spAutoFit/>
              </a:bodyPr>
              <a:lstStyle/>
              <a:p>
                <a:pPr algn="l"/>
                <a:r>
                  <a:rPr lang="en-US" sz="2000">
                    <a:gradFill>
                      <a:gsLst>
                        <a:gs pos="2917">
                          <a:schemeClr val="tx1"/>
                        </a:gs>
                        <a:gs pos="30000">
                          <a:schemeClr val="tx1"/>
                        </a:gs>
                      </a:gsLst>
                      <a:lin ang="5400000" scaled="0"/>
                    </a:gradFill>
                  </a:rPr>
                  <a:t>   </a:t>
                </a:r>
              </a:p>
            </p:txBody>
          </p:sp>
        </p:grpSp>
        <p:sp>
          <p:nvSpPr>
            <p:cNvPr id="19" name="TextBox 18">
              <a:extLst>
                <a:ext uri="{FF2B5EF4-FFF2-40B4-BE49-F238E27FC236}">
                  <a16:creationId xmlns:a16="http://schemas.microsoft.com/office/drawing/2014/main" id="{11A0CA9B-C848-4547-B539-DA801E7AC2B9}"/>
                </a:ext>
              </a:extLst>
            </p:cNvPr>
            <p:cNvSpPr txBox="1"/>
            <p:nvPr/>
          </p:nvSpPr>
          <p:spPr>
            <a:xfrm>
              <a:off x="1647209" y="4560626"/>
              <a:ext cx="1338607"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72% less</a:t>
              </a:r>
            </a:p>
          </p:txBody>
        </p:sp>
      </p:grpSp>
      <p:sp>
        <p:nvSpPr>
          <p:cNvPr id="14" name="TextBox 13">
            <a:extLst>
              <a:ext uri="{FF2B5EF4-FFF2-40B4-BE49-F238E27FC236}">
                <a16:creationId xmlns:a16="http://schemas.microsoft.com/office/drawing/2014/main" id="{992BF081-B26A-4C1A-BB60-94653252D731}"/>
              </a:ext>
            </a:extLst>
          </p:cNvPr>
          <p:cNvSpPr txBox="1"/>
          <p:nvPr/>
        </p:nvSpPr>
        <p:spPr>
          <a:xfrm>
            <a:off x="2324761" y="1435608"/>
            <a:ext cx="7542479" cy="184666"/>
          </a:xfrm>
          <a:prstGeom prst="rect">
            <a:avLst/>
          </a:prstGeom>
          <a:noFill/>
        </p:spPr>
        <p:txBody>
          <a:bodyPr wrap="square" lIns="0" tIns="0" rIns="0" bIns="0" rtlCol="0">
            <a:spAutoFit/>
          </a:bodyPr>
          <a:lstStyle>
            <a:defPPr>
              <a:defRPr lang="en-US"/>
            </a:defPPr>
            <a:lvl1pPr algn="ctr">
              <a:defRPr sz="1600" b="0">
                <a:latin typeface="+mj-lt"/>
                <a:cs typeface="Segoe UI Semibold" panose="020B0702040204020203" pitchFamily="34" charset="0"/>
              </a:defRPr>
            </a:lvl1pPr>
          </a:lstStyle>
          <a:p>
            <a:r>
              <a:rPr lang="en-US" sz="1200">
                <a:solidFill>
                  <a:schemeClr val="accent1"/>
                </a:solidFill>
              </a:rPr>
              <a:t>SQL Server on Azure Virtual Machines vs. SQL Server on AWS EC2 price-performance comparison</a:t>
            </a:r>
          </a:p>
        </p:txBody>
      </p:sp>
      <p:sp>
        <p:nvSpPr>
          <p:cNvPr id="16" name="Rectangle 15">
            <a:extLst>
              <a:ext uri="{FF2B5EF4-FFF2-40B4-BE49-F238E27FC236}">
                <a16:creationId xmlns:a16="http://schemas.microsoft.com/office/drawing/2014/main" id="{DF25A635-B704-4DCE-B31C-30363365DF85}"/>
              </a:ext>
            </a:extLst>
          </p:cNvPr>
          <p:cNvSpPr/>
          <p:nvPr/>
        </p:nvSpPr>
        <p:spPr>
          <a:xfrm>
            <a:off x="593313" y="5220033"/>
            <a:ext cx="11038394" cy="723275"/>
          </a:xfrm>
          <a:prstGeom prst="rect">
            <a:avLst/>
          </a:prstGeom>
        </p:spPr>
        <p:txBody>
          <a:bodyPr wrap="square" lIns="0" tIns="0" rIns="0" bIns="0">
            <a:spAutoFit/>
          </a:bodyPr>
          <a:lstStyle/>
          <a:p>
            <a:pPr>
              <a:spcAft>
                <a:spcPts val="300"/>
              </a:spcAft>
            </a:pPr>
            <a:r>
              <a:rPr lang="en-US" sz="1400"/>
              <a:t>Data sets derived from industry-recognized TPC-E Benchmark™</a:t>
            </a:r>
          </a:p>
          <a:p>
            <a:pPr>
              <a:spcAft>
                <a:spcPts val="300"/>
              </a:spcAft>
            </a:pPr>
            <a:r>
              <a:rPr lang="en-US" sz="1400"/>
              <a:t>Simulated 400 concurrent users, unlimited pacing, 8 deg of parallelism, 5 test runs.</a:t>
            </a:r>
          </a:p>
          <a:p>
            <a:pPr>
              <a:spcAft>
                <a:spcPts val="300"/>
              </a:spcAft>
            </a:pPr>
            <a:r>
              <a:rPr lang="en-US" sz="1400"/>
              <a:t>Results above were for the latest AMD VM series on Azure and AWS.</a:t>
            </a:r>
          </a:p>
        </p:txBody>
      </p:sp>
      <p:sp>
        <p:nvSpPr>
          <p:cNvPr id="17" name="TextBox 16">
            <a:extLst>
              <a:ext uri="{FF2B5EF4-FFF2-40B4-BE49-F238E27FC236}">
                <a16:creationId xmlns:a16="http://schemas.microsoft.com/office/drawing/2014/main" id="{79C2FAFA-FD89-461A-AF9E-094D98A72FE7}"/>
              </a:ext>
            </a:extLst>
          </p:cNvPr>
          <p:cNvSpPr txBox="1"/>
          <p:nvPr/>
        </p:nvSpPr>
        <p:spPr>
          <a:xfrm>
            <a:off x="584200" y="6131495"/>
            <a:ext cx="11018520" cy="538609"/>
          </a:xfrm>
          <a:prstGeom prst="rect">
            <a:avLst/>
          </a:prstGeom>
          <a:noFill/>
        </p:spPr>
        <p:txBody>
          <a:bodyPr wrap="square" lIns="0" tIns="0" rIns="0" bIns="0" rtlCol="0">
            <a:spAutoFit/>
          </a:bodyPr>
          <a:lstStyle/>
          <a:p>
            <a:pPr>
              <a:spcAft>
                <a:spcPts val="600"/>
              </a:spcAft>
            </a:pPr>
            <a:r>
              <a:rPr lang="en-US" sz="600">
                <a:gradFill>
                  <a:gsLst>
                    <a:gs pos="2917">
                      <a:schemeClr val="tx1"/>
                    </a:gs>
                    <a:gs pos="30000">
                      <a:schemeClr val="tx1"/>
                    </a:gs>
                  </a:gsLst>
                  <a:lin ang="5400000" scaled="0"/>
                </a:gradFill>
              </a:rPr>
              <a:t>*See appendix for results from initial study</a:t>
            </a:r>
          </a:p>
          <a:p>
            <a:pPr>
              <a:spcAft>
                <a:spcPts val="600"/>
              </a:spcAft>
            </a:pPr>
            <a:r>
              <a:rPr lang="en-US" sz="600">
                <a:gradFill>
                  <a:gsLst>
                    <a:gs pos="2917">
                      <a:schemeClr val="tx1"/>
                    </a:gs>
                    <a:gs pos="30000">
                      <a:schemeClr val="tx1"/>
                    </a:gs>
                  </a:gsLst>
                  <a:lin ang="5400000" scaled="0"/>
                </a:gradFill>
              </a:rPr>
              <a:t>Price-performance claims based on data from a study commissioned by Microsoft and conducted by GigaOm in February 2020. The study compared price performance between SQL Server 2019 Enterprise Edition on Windows Server 2019 Datacenter edition in Azure E32as_v4 instance type with P30 Premium SSD Disks and the SQL Server 2019 Enterprise Edition on Windows Server 2019 Datacenter edition in AWS EC2 r5a.8xlarge instance type with General Purpose (gp2) volumes. Benchmark data is taken from a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derived from a recognized industry standard, TPC Benchmark™ E (TPC-E). The Field Test does not implement the full TPC-E benchmark and as such is not comparable to any published TPC-E benchmarks. Prices are based on publicly available US pricing in West US for SQL Server on Azure Virtual Machines and Northern California for AWS EC2 as of January 2020. The pricing incorporates three-year reservations for Azure and AWS compute pricing, and Azure Hybrid Benefit for SQL Server and Azure Hybrid Benefit for Windows Server and License Mobility for SQL Server in AWS, excluding Software Assurance costs. Actual results and prices may vary based on configuration and region.</a:t>
            </a:r>
          </a:p>
        </p:txBody>
      </p:sp>
    </p:spTree>
    <p:extLst>
      <p:ext uri="{BB962C8B-B14F-4D97-AF65-F5344CB8AC3E}">
        <p14:creationId xmlns:p14="http://schemas.microsoft.com/office/powerpoint/2010/main" val="28372769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AB1-D6E8-4470-AF39-791B4CF6C1B2}"/>
              </a:ext>
            </a:extLst>
          </p:cNvPr>
          <p:cNvSpPr>
            <a:spLocks noGrp="1"/>
          </p:cNvSpPr>
          <p:nvPr>
            <p:ph type="title"/>
          </p:nvPr>
        </p:nvSpPr>
        <p:spPr>
          <a:xfrm>
            <a:off x="588263" y="457200"/>
            <a:ext cx="11018520" cy="430887"/>
          </a:xfrm>
        </p:spPr>
        <p:txBody>
          <a:bodyPr/>
          <a:lstStyle/>
          <a:p>
            <a:r>
              <a:rPr lang="en-US" sz="2800"/>
              <a:t>Benchmarks show Azure SQL VMs deliver up to 84% savings</a:t>
            </a:r>
          </a:p>
        </p:txBody>
      </p:sp>
      <p:sp>
        <p:nvSpPr>
          <p:cNvPr id="21" name="TextBox 20">
            <a:extLst>
              <a:ext uri="{FF2B5EF4-FFF2-40B4-BE49-F238E27FC236}">
                <a16:creationId xmlns:a16="http://schemas.microsoft.com/office/drawing/2014/main" id="{ADB44856-5471-49C8-AEB1-A852C21B143A}"/>
              </a:ext>
            </a:extLst>
          </p:cNvPr>
          <p:cNvSpPr txBox="1"/>
          <p:nvPr/>
        </p:nvSpPr>
        <p:spPr>
          <a:xfrm>
            <a:off x="5588205" y="1891311"/>
            <a:ext cx="1928826" cy="161583"/>
          </a:xfrm>
          <a:prstGeom prst="rect">
            <a:avLst/>
          </a:prstGeom>
          <a:solidFill>
            <a:schemeClr val="bg1"/>
          </a:solidFill>
        </p:spPr>
        <p:txBody>
          <a:bodyPr wrap="square" lIns="0" tIns="0" rIns="0" bIns="0" rtlCol="0">
            <a:spAutoFit/>
          </a:bodyPr>
          <a:lstStyle>
            <a:defPPr>
              <a:defRPr lang="en-US"/>
            </a:defPPr>
            <a:lvl1pPr algn="ctr">
              <a:spcAft>
                <a:spcPts val="600"/>
              </a:spcAft>
              <a:defRPr sz="1050">
                <a:gradFill>
                  <a:gsLst>
                    <a:gs pos="2917">
                      <a:schemeClr val="tx1"/>
                    </a:gs>
                    <a:gs pos="30000">
                      <a:schemeClr val="tx1"/>
                    </a:gs>
                  </a:gsLst>
                  <a:lin ang="5400000" scaled="0"/>
                </a:gradFill>
                <a:latin typeface="+mj-lt"/>
              </a:defRPr>
            </a:lvl1pPr>
          </a:lstStyle>
          <a:p>
            <a:r>
              <a:rPr lang="en-US"/>
              <a:t>AWS License Included vs AHB</a:t>
            </a:r>
          </a:p>
        </p:txBody>
      </p:sp>
      <p:sp>
        <p:nvSpPr>
          <p:cNvPr id="22" name="TextBox 21">
            <a:extLst>
              <a:ext uri="{FF2B5EF4-FFF2-40B4-BE49-F238E27FC236}">
                <a16:creationId xmlns:a16="http://schemas.microsoft.com/office/drawing/2014/main" id="{072AF3C5-4B40-4EC2-B2F7-9853A4259463}"/>
              </a:ext>
            </a:extLst>
          </p:cNvPr>
          <p:cNvSpPr txBox="1"/>
          <p:nvPr/>
        </p:nvSpPr>
        <p:spPr>
          <a:xfrm>
            <a:off x="9529602" y="1891311"/>
            <a:ext cx="1837378" cy="161583"/>
          </a:xfrm>
          <a:prstGeom prst="rect">
            <a:avLst/>
          </a:prstGeom>
          <a:solidFill>
            <a:schemeClr val="bg1"/>
          </a:solidFill>
        </p:spPr>
        <p:txBody>
          <a:bodyPr wrap="square" lIns="0" tIns="0" rIns="0" bIns="0" rtlCol="0">
            <a:spAutoFit/>
          </a:bodyPr>
          <a:lstStyle>
            <a:defPPr>
              <a:defRPr lang="en-US"/>
            </a:defPPr>
            <a:lvl1pPr algn="ctr">
              <a:spcAft>
                <a:spcPts val="600"/>
              </a:spcAft>
              <a:defRPr sz="1050">
                <a:gradFill>
                  <a:gsLst>
                    <a:gs pos="2917">
                      <a:schemeClr val="tx1"/>
                    </a:gs>
                    <a:gs pos="30000">
                      <a:schemeClr val="tx1"/>
                    </a:gs>
                  </a:gsLst>
                  <a:lin ang="5400000" scaled="0"/>
                </a:gradFill>
                <a:latin typeface="+mj-lt"/>
              </a:defRPr>
            </a:lvl1pPr>
          </a:lstStyle>
          <a:p>
            <a:r>
              <a:rPr lang="en-US"/>
              <a:t>AWS 3 </a:t>
            </a:r>
            <a:r>
              <a:rPr lang="en-US" err="1"/>
              <a:t>yr</a:t>
            </a:r>
            <a:r>
              <a:rPr lang="en-US"/>
              <a:t> RI vs AHB + 3 </a:t>
            </a:r>
            <a:r>
              <a:rPr lang="en-US" err="1"/>
              <a:t>yr</a:t>
            </a:r>
            <a:r>
              <a:rPr lang="en-US"/>
              <a:t> RI</a:t>
            </a:r>
          </a:p>
        </p:txBody>
      </p:sp>
      <p:sp>
        <p:nvSpPr>
          <p:cNvPr id="8" name="Right Bracket 7">
            <a:extLst>
              <a:ext uri="{FF2B5EF4-FFF2-40B4-BE49-F238E27FC236}">
                <a16:creationId xmlns:a16="http://schemas.microsoft.com/office/drawing/2014/main" id="{49F0AF7E-2EF9-4C42-BCB1-1B2AFD586480}"/>
              </a:ext>
            </a:extLst>
          </p:cNvPr>
          <p:cNvSpPr/>
          <p:nvPr/>
        </p:nvSpPr>
        <p:spPr>
          <a:xfrm rot="5400000">
            <a:off x="8169905" y="1151204"/>
            <a:ext cx="123942" cy="731735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50F0257-6E26-4E2C-AEBD-A88993EA0C3B}"/>
              </a:ext>
            </a:extLst>
          </p:cNvPr>
          <p:cNvSpPr txBox="1"/>
          <p:nvPr/>
        </p:nvSpPr>
        <p:spPr>
          <a:xfrm>
            <a:off x="6590435" y="4940475"/>
            <a:ext cx="3282881"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r>
              <a:rPr lang="en-US"/>
              <a:t>Price-perf optimized with unique hybrid benefit</a:t>
            </a:r>
          </a:p>
        </p:txBody>
      </p:sp>
      <p:sp>
        <p:nvSpPr>
          <p:cNvPr id="27" name="TextBox 26">
            <a:extLst>
              <a:ext uri="{FF2B5EF4-FFF2-40B4-BE49-F238E27FC236}">
                <a16:creationId xmlns:a16="http://schemas.microsoft.com/office/drawing/2014/main" id="{CF4BD284-B8CC-4BB4-9137-7EDDB882D536}"/>
              </a:ext>
            </a:extLst>
          </p:cNvPr>
          <p:cNvSpPr txBox="1"/>
          <p:nvPr/>
        </p:nvSpPr>
        <p:spPr>
          <a:xfrm>
            <a:off x="605681" y="914692"/>
            <a:ext cx="7561759" cy="276999"/>
          </a:xfrm>
          <a:prstGeom prst="rect">
            <a:avLst/>
          </a:prstGeom>
          <a:noFill/>
        </p:spPr>
        <p:txBody>
          <a:bodyPr wrap="square" lIns="0" tIns="0" rIns="0" bIns="0" rtlCol="0">
            <a:spAutoFit/>
          </a:bodyPr>
          <a:lstStyle/>
          <a:p>
            <a:pPr>
              <a:lnSpc>
                <a:spcPct val="90000"/>
              </a:lnSpc>
              <a:spcAft>
                <a:spcPts val="600"/>
              </a:spcAft>
            </a:pPr>
            <a:r>
              <a:rPr lang="en-US" sz="2000">
                <a:ln w="3175">
                  <a:noFill/>
                </a:ln>
                <a:solidFill>
                  <a:schemeClr val="accent1"/>
                </a:solidFill>
                <a:latin typeface="+mj-lt"/>
                <a:cs typeface="Segoe UI" pitchFamily="34" charset="0"/>
              </a:rPr>
              <a:t>2</a:t>
            </a:r>
            <a:r>
              <a:rPr lang="en-US" sz="2000" baseline="30000">
                <a:ln w="3175">
                  <a:noFill/>
                </a:ln>
                <a:solidFill>
                  <a:schemeClr val="accent1"/>
                </a:solidFill>
                <a:latin typeface="+mj-lt"/>
                <a:cs typeface="Segoe UI" pitchFamily="34" charset="0"/>
              </a:rPr>
              <a:t>nd</a:t>
            </a:r>
            <a:r>
              <a:rPr lang="en-US" sz="2000">
                <a:ln w="3175">
                  <a:noFill/>
                </a:ln>
                <a:solidFill>
                  <a:schemeClr val="accent1"/>
                </a:solidFill>
                <a:latin typeface="+mj-lt"/>
                <a:cs typeface="Segoe UI" pitchFamily="34" charset="0"/>
              </a:rPr>
              <a:t> SQL IaaS Benchmark Report (February 2020)*</a:t>
            </a:r>
          </a:p>
        </p:txBody>
      </p:sp>
      <p:sp>
        <p:nvSpPr>
          <p:cNvPr id="29" name="TextBox 28">
            <a:extLst>
              <a:ext uri="{FF2B5EF4-FFF2-40B4-BE49-F238E27FC236}">
                <a16:creationId xmlns:a16="http://schemas.microsoft.com/office/drawing/2014/main" id="{4952AF0F-247A-43AF-AFF2-ED1E8E13EEB2}"/>
              </a:ext>
            </a:extLst>
          </p:cNvPr>
          <p:cNvSpPr txBox="1"/>
          <p:nvPr/>
        </p:nvSpPr>
        <p:spPr>
          <a:xfrm>
            <a:off x="4386561" y="4003906"/>
            <a:ext cx="814118" cy="293847"/>
          </a:xfrm>
          <a:prstGeom prst="rect">
            <a:avLst/>
          </a:prstGeom>
          <a:solidFill>
            <a:schemeClr val="bg1"/>
          </a:solidFill>
        </p:spPr>
        <p:txBody>
          <a:bodyPr wrap="square" lIns="0" tIns="0" rIns="0" bIns="0" rtlCol="0">
            <a:spAutoFit/>
          </a:bodyPr>
          <a:lstStyle/>
          <a:p>
            <a:pPr algn="l"/>
            <a:r>
              <a:rPr lang="en-US" sz="2000">
                <a:gradFill>
                  <a:gsLst>
                    <a:gs pos="2917">
                      <a:schemeClr val="tx1"/>
                    </a:gs>
                    <a:gs pos="30000">
                      <a:schemeClr val="tx1"/>
                    </a:gs>
                  </a:gsLst>
                  <a:lin ang="5400000" scaled="0"/>
                </a:gradFill>
              </a:rPr>
              <a:t>   </a:t>
            </a:r>
          </a:p>
        </p:txBody>
      </p:sp>
      <p:grpSp>
        <p:nvGrpSpPr>
          <p:cNvPr id="39" name="Group 38">
            <a:extLst>
              <a:ext uri="{FF2B5EF4-FFF2-40B4-BE49-F238E27FC236}">
                <a16:creationId xmlns:a16="http://schemas.microsoft.com/office/drawing/2014/main" id="{8C779B1A-6033-4F95-AA08-64E8A7F992BB}"/>
              </a:ext>
            </a:extLst>
          </p:cNvPr>
          <p:cNvGrpSpPr/>
          <p:nvPr/>
        </p:nvGrpSpPr>
        <p:grpSpPr>
          <a:xfrm>
            <a:off x="4729888" y="2195834"/>
            <a:ext cx="3141839" cy="2328291"/>
            <a:chOff x="6191247" y="2190680"/>
            <a:chExt cx="3459013" cy="2438665"/>
          </a:xfrm>
        </p:grpSpPr>
        <p:pic>
          <p:nvPicPr>
            <p:cNvPr id="40" name="Picture 39">
              <a:extLst>
                <a:ext uri="{FF2B5EF4-FFF2-40B4-BE49-F238E27FC236}">
                  <a16:creationId xmlns:a16="http://schemas.microsoft.com/office/drawing/2014/main" id="{3E6EC061-E421-457C-AF83-B5F31EBC35A7}"/>
                </a:ext>
              </a:extLst>
            </p:cNvPr>
            <p:cNvPicPr>
              <a:picLocks noChangeAspect="1"/>
            </p:cNvPicPr>
            <p:nvPr/>
          </p:nvPicPr>
          <p:blipFill>
            <a:blip r:embed="rId3"/>
            <a:stretch>
              <a:fillRect/>
            </a:stretch>
          </p:blipFill>
          <p:spPr>
            <a:xfrm>
              <a:off x="6191247" y="2190680"/>
              <a:ext cx="3459013" cy="2438665"/>
            </a:xfrm>
            <a:prstGeom prst="rect">
              <a:avLst/>
            </a:prstGeom>
          </p:spPr>
        </p:pic>
        <p:sp>
          <p:nvSpPr>
            <p:cNvPr id="41" name="TextBox 40">
              <a:extLst>
                <a:ext uri="{FF2B5EF4-FFF2-40B4-BE49-F238E27FC236}">
                  <a16:creationId xmlns:a16="http://schemas.microsoft.com/office/drawing/2014/main" id="{9181B4A9-EA49-4D89-87D0-BD8E2FAC67B0}"/>
                </a:ext>
              </a:extLst>
            </p:cNvPr>
            <p:cNvSpPr txBox="1"/>
            <p:nvPr/>
          </p:nvSpPr>
          <p:spPr>
            <a:xfrm>
              <a:off x="6191247" y="4118438"/>
              <a:ext cx="650965" cy="322367"/>
            </a:xfrm>
            <a:prstGeom prst="rect">
              <a:avLst/>
            </a:prstGeom>
            <a:solidFill>
              <a:schemeClr val="bg1"/>
            </a:solidFill>
          </p:spPr>
          <p:txBody>
            <a:bodyPr wrap="square" lIns="0" tIns="0" rIns="0" bIns="0" rtlCol="0">
              <a:spAutoFit/>
            </a:bodyPr>
            <a:lstStyle/>
            <a:p>
              <a:pPr algn="l"/>
              <a:r>
                <a:rPr lang="en-US" sz="2000">
                  <a:gradFill>
                    <a:gsLst>
                      <a:gs pos="2917">
                        <a:schemeClr val="tx1"/>
                      </a:gs>
                      <a:gs pos="30000">
                        <a:schemeClr val="tx1"/>
                      </a:gs>
                    </a:gsLst>
                    <a:lin ang="5400000" scaled="0"/>
                  </a:gradFill>
                </a:rPr>
                <a:t>   </a:t>
              </a:r>
            </a:p>
          </p:txBody>
        </p:sp>
      </p:grpSp>
      <p:grpSp>
        <p:nvGrpSpPr>
          <p:cNvPr id="4" name="Group 3">
            <a:extLst>
              <a:ext uri="{FF2B5EF4-FFF2-40B4-BE49-F238E27FC236}">
                <a16:creationId xmlns:a16="http://schemas.microsoft.com/office/drawing/2014/main" id="{386DA21D-3226-453D-8F81-6AB970140090}"/>
              </a:ext>
            </a:extLst>
          </p:cNvPr>
          <p:cNvGrpSpPr/>
          <p:nvPr/>
        </p:nvGrpSpPr>
        <p:grpSpPr>
          <a:xfrm>
            <a:off x="8783253" y="2215143"/>
            <a:ext cx="3023937" cy="2304567"/>
            <a:chOff x="8899367" y="2152392"/>
            <a:chExt cx="3174084" cy="2472539"/>
          </a:xfrm>
        </p:grpSpPr>
        <p:pic>
          <p:nvPicPr>
            <p:cNvPr id="43" name="Picture 42">
              <a:extLst>
                <a:ext uri="{FF2B5EF4-FFF2-40B4-BE49-F238E27FC236}">
                  <a16:creationId xmlns:a16="http://schemas.microsoft.com/office/drawing/2014/main" id="{283ED900-7872-44D2-B2F6-E90899417E49}"/>
                </a:ext>
              </a:extLst>
            </p:cNvPr>
            <p:cNvPicPr>
              <a:picLocks noChangeAspect="1"/>
            </p:cNvPicPr>
            <p:nvPr/>
          </p:nvPicPr>
          <p:blipFill>
            <a:blip r:embed="rId4"/>
            <a:stretch>
              <a:fillRect/>
            </a:stretch>
          </p:blipFill>
          <p:spPr>
            <a:xfrm>
              <a:off x="8899367" y="2152392"/>
              <a:ext cx="3174084" cy="2472539"/>
            </a:xfrm>
            <a:prstGeom prst="rect">
              <a:avLst/>
            </a:prstGeom>
          </p:spPr>
        </p:pic>
        <p:sp>
          <p:nvSpPr>
            <p:cNvPr id="44" name="TextBox 43">
              <a:extLst>
                <a:ext uri="{FF2B5EF4-FFF2-40B4-BE49-F238E27FC236}">
                  <a16:creationId xmlns:a16="http://schemas.microsoft.com/office/drawing/2014/main" id="{F91B27F1-19F5-415C-A16D-18CE5EE7BA26}"/>
                </a:ext>
              </a:extLst>
            </p:cNvPr>
            <p:cNvSpPr txBox="1"/>
            <p:nvPr/>
          </p:nvSpPr>
          <p:spPr>
            <a:xfrm>
              <a:off x="8899367" y="4088011"/>
              <a:ext cx="483516" cy="307777"/>
            </a:xfrm>
            <a:prstGeom prst="rect">
              <a:avLst/>
            </a:prstGeom>
            <a:solidFill>
              <a:schemeClr val="bg1"/>
            </a:solidFill>
          </p:spPr>
          <p:txBody>
            <a:bodyPr wrap="square" lIns="0" tIns="0" rIns="0" bIns="0" rtlCol="0">
              <a:spAutoFit/>
            </a:bodyPr>
            <a:lstStyle/>
            <a:p>
              <a:pPr algn="l"/>
              <a:r>
                <a:rPr lang="en-US" sz="2000">
                  <a:gradFill>
                    <a:gsLst>
                      <a:gs pos="2917">
                        <a:schemeClr val="tx1"/>
                      </a:gs>
                      <a:gs pos="30000">
                        <a:schemeClr val="tx1"/>
                      </a:gs>
                    </a:gsLst>
                    <a:lin ang="5400000" scaled="0"/>
                  </a:gradFill>
                </a:rPr>
                <a:t>   </a:t>
              </a:r>
            </a:p>
          </p:txBody>
        </p:sp>
      </p:grpSp>
      <p:sp>
        <p:nvSpPr>
          <p:cNvPr id="6" name="TextBox 5">
            <a:extLst>
              <a:ext uri="{FF2B5EF4-FFF2-40B4-BE49-F238E27FC236}">
                <a16:creationId xmlns:a16="http://schemas.microsoft.com/office/drawing/2014/main" id="{2BAB24F3-286C-4902-B16F-5AADE6244AAE}"/>
              </a:ext>
            </a:extLst>
          </p:cNvPr>
          <p:cNvSpPr txBox="1"/>
          <p:nvPr/>
        </p:nvSpPr>
        <p:spPr>
          <a:xfrm>
            <a:off x="5883315" y="4588334"/>
            <a:ext cx="1338607"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80% less</a:t>
            </a:r>
          </a:p>
        </p:txBody>
      </p:sp>
      <p:sp>
        <p:nvSpPr>
          <p:cNvPr id="17" name="TextBox 16">
            <a:extLst>
              <a:ext uri="{FF2B5EF4-FFF2-40B4-BE49-F238E27FC236}">
                <a16:creationId xmlns:a16="http://schemas.microsoft.com/office/drawing/2014/main" id="{C55E5613-9018-4ADA-8DEC-D1113829AFBD}"/>
              </a:ext>
            </a:extLst>
          </p:cNvPr>
          <p:cNvSpPr txBox="1"/>
          <p:nvPr/>
        </p:nvSpPr>
        <p:spPr>
          <a:xfrm>
            <a:off x="9778988" y="4588334"/>
            <a:ext cx="1338607"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84% less</a:t>
            </a:r>
          </a:p>
        </p:txBody>
      </p:sp>
      <p:grpSp>
        <p:nvGrpSpPr>
          <p:cNvPr id="3" name="Group 2">
            <a:extLst>
              <a:ext uri="{FF2B5EF4-FFF2-40B4-BE49-F238E27FC236}">
                <a16:creationId xmlns:a16="http://schemas.microsoft.com/office/drawing/2014/main" id="{952D826A-9417-4F70-950D-DE55181BBB16}"/>
              </a:ext>
            </a:extLst>
          </p:cNvPr>
          <p:cNvGrpSpPr/>
          <p:nvPr/>
        </p:nvGrpSpPr>
        <p:grpSpPr>
          <a:xfrm>
            <a:off x="327774" y="1891311"/>
            <a:ext cx="3490588" cy="2863222"/>
            <a:chOff x="327774" y="1863603"/>
            <a:chExt cx="3490588" cy="2863222"/>
          </a:xfrm>
        </p:grpSpPr>
        <p:sp>
          <p:nvSpPr>
            <p:cNvPr id="7" name="TextBox 6">
              <a:extLst>
                <a:ext uri="{FF2B5EF4-FFF2-40B4-BE49-F238E27FC236}">
                  <a16:creationId xmlns:a16="http://schemas.microsoft.com/office/drawing/2014/main" id="{171C2B93-5509-4BD3-B7E0-A704AAA0F7AC}"/>
                </a:ext>
              </a:extLst>
            </p:cNvPr>
            <p:cNvSpPr txBox="1"/>
            <p:nvPr/>
          </p:nvSpPr>
          <p:spPr>
            <a:xfrm>
              <a:off x="1167128" y="1863603"/>
              <a:ext cx="2298768" cy="161583"/>
            </a:xfrm>
            <a:prstGeom prst="rect">
              <a:avLst/>
            </a:prstGeom>
            <a:solidFill>
              <a:schemeClr val="bg1"/>
            </a:solidFill>
          </p:spPr>
          <p:txBody>
            <a:bodyPr wrap="square" lIns="0" tIns="0" rIns="0" bIns="0" rtlCol="0">
              <a:spAutoFit/>
            </a:bodyPr>
            <a:lstStyle>
              <a:defPPr>
                <a:defRPr lang="en-US"/>
              </a:defPPr>
              <a:lvl1pPr algn="ctr">
                <a:spcAft>
                  <a:spcPts val="600"/>
                </a:spcAft>
                <a:defRPr sz="1050">
                  <a:gradFill>
                    <a:gsLst>
                      <a:gs pos="2917">
                        <a:schemeClr val="tx1"/>
                      </a:gs>
                      <a:gs pos="30000">
                        <a:schemeClr val="tx1"/>
                      </a:gs>
                    </a:gsLst>
                    <a:lin ang="5400000" scaled="0"/>
                  </a:gradFill>
                  <a:latin typeface="+mj-lt"/>
                </a:defRPr>
              </a:lvl1pPr>
            </a:lstStyle>
            <a:p>
              <a:r>
                <a:rPr lang="en-US"/>
                <a:t>License Included vs License Included</a:t>
              </a:r>
            </a:p>
          </p:txBody>
        </p:sp>
        <p:grpSp>
          <p:nvGrpSpPr>
            <p:cNvPr id="36" name="Group 35">
              <a:extLst>
                <a:ext uri="{FF2B5EF4-FFF2-40B4-BE49-F238E27FC236}">
                  <a16:creationId xmlns:a16="http://schemas.microsoft.com/office/drawing/2014/main" id="{3CE36A06-B813-4A4A-B81C-574FAF6AE2D3}"/>
                </a:ext>
              </a:extLst>
            </p:cNvPr>
            <p:cNvGrpSpPr/>
            <p:nvPr/>
          </p:nvGrpSpPr>
          <p:grpSpPr>
            <a:xfrm>
              <a:off x="327774" y="2300933"/>
              <a:ext cx="3490588" cy="2103120"/>
              <a:chOff x="372598" y="2266676"/>
              <a:chExt cx="3497121" cy="1977182"/>
            </a:xfrm>
          </p:grpSpPr>
          <p:pic>
            <p:nvPicPr>
              <p:cNvPr id="37" name="Picture 36">
                <a:extLst>
                  <a:ext uri="{FF2B5EF4-FFF2-40B4-BE49-F238E27FC236}">
                    <a16:creationId xmlns:a16="http://schemas.microsoft.com/office/drawing/2014/main" id="{CFBD8A05-49E0-42B7-8E53-58D84A39E841}"/>
                  </a:ext>
                </a:extLst>
              </p:cNvPr>
              <p:cNvPicPr>
                <a:picLocks noChangeAspect="1"/>
              </p:cNvPicPr>
              <p:nvPr/>
            </p:nvPicPr>
            <p:blipFill>
              <a:blip r:embed="rId5"/>
              <a:stretch>
                <a:fillRect/>
              </a:stretch>
            </p:blipFill>
            <p:spPr>
              <a:xfrm>
                <a:off x="372599" y="2266676"/>
                <a:ext cx="3497120" cy="1977182"/>
              </a:xfrm>
              <a:prstGeom prst="rect">
                <a:avLst/>
              </a:prstGeom>
            </p:spPr>
          </p:pic>
          <p:sp>
            <p:nvSpPr>
              <p:cNvPr id="38" name="TextBox 37">
                <a:extLst>
                  <a:ext uri="{FF2B5EF4-FFF2-40B4-BE49-F238E27FC236}">
                    <a16:creationId xmlns:a16="http://schemas.microsoft.com/office/drawing/2014/main" id="{847C8D98-F676-40C1-8975-D3814F263836}"/>
                  </a:ext>
                </a:extLst>
              </p:cNvPr>
              <p:cNvSpPr txBox="1"/>
              <p:nvPr/>
            </p:nvSpPr>
            <p:spPr>
              <a:xfrm>
                <a:off x="372598" y="3890865"/>
                <a:ext cx="554753" cy="289347"/>
              </a:xfrm>
              <a:prstGeom prst="rect">
                <a:avLst/>
              </a:prstGeom>
              <a:solidFill>
                <a:schemeClr val="bg1"/>
              </a:solidFill>
            </p:spPr>
            <p:txBody>
              <a:bodyPr wrap="square" lIns="0" tIns="0" rIns="0" bIns="0" rtlCol="0">
                <a:spAutoFit/>
              </a:bodyPr>
              <a:lstStyle/>
              <a:p>
                <a:pPr algn="l"/>
                <a:r>
                  <a:rPr lang="en-US" sz="2000">
                    <a:gradFill>
                      <a:gsLst>
                        <a:gs pos="2917">
                          <a:schemeClr val="tx1"/>
                        </a:gs>
                        <a:gs pos="30000">
                          <a:schemeClr val="tx1"/>
                        </a:gs>
                      </a:gsLst>
                      <a:lin ang="5400000" scaled="0"/>
                    </a:gradFill>
                  </a:rPr>
                  <a:t>   </a:t>
                </a:r>
              </a:p>
            </p:txBody>
          </p:sp>
        </p:grpSp>
        <p:sp>
          <p:nvSpPr>
            <p:cNvPr id="19" name="TextBox 18">
              <a:extLst>
                <a:ext uri="{FF2B5EF4-FFF2-40B4-BE49-F238E27FC236}">
                  <a16:creationId xmlns:a16="http://schemas.microsoft.com/office/drawing/2014/main" id="{11A0CA9B-C848-4547-B539-DA801E7AC2B9}"/>
                </a:ext>
              </a:extLst>
            </p:cNvPr>
            <p:cNvSpPr txBox="1"/>
            <p:nvPr/>
          </p:nvSpPr>
          <p:spPr>
            <a:xfrm>
              <a:off x="1647209" y="4560626"/>
              <a:ext cx="1338607" cy="166199"/>
            </a:xfrm>
            <a:prstGeom prst="rect">
              <a:avLst/>
            </a:prstGeom>
            <a:noFill/>
          </p:spPr>
          <p:txBody>
            <a:bodyPr wrap="square" lIns="0" tIns="0" rIns="0" bIns="0" rtlCol="0">
              <a:spAutoFit/>
            </a:bodyPr>
            <a:lstStyle>
              <a:defPPr>
                <a:defRPr lang="en-US"/>
              </a:defPPr>
              <a:lvl1pPr algn="ctr">
                <a:lnSpc>
                  <a:spcPct val="90000"/>
                </a:lnSpc>
                <a:spcAft>
                  <a:spcPts val="600"/>
                </a:spcAft>
                <a:defRPr sz="1200" b="1">
                  <a:solidFill>
                    <a:srgbClr val="1A1A1F"/>
                  </a:solidFill>
                </a:defRPr>
              </a:lvl1pPr>
            </a:lstStyle>
            <a:p>
              <a:r>
                <a:rPr lang="en-US"/>
                <a:t>72% less</a:t>
              </a:r>
            </a:p>
          </p:txBody>
        </p:sp>
      </p:grpSp>
      <p:sp>
        <p:nvSpPr>
          <p:cNvPr id="26" name="TextBox 25">
            <a:extLst>
              <a:ext uri="{FF2B5EF4-FFF2-40B4-BE49-F238E27FC236}">
                <a16:creationId xmlns:a16="http://schemas.microsoft.com/office/drawing/2014/main" id="{44D015D2-0C75-46BA-8864-12CA02B087B0}"/>
              </a:ext>
            </a:extLst>
          </p:cNvPr>
          <p:cNvSpPr txBox="1"/>
          <p:nvPr/>
        </p:nvSpPr>
        <p:spPr>
          <a:xfrm>
            <a:off x="2324761" y="1435314"/>
            <a:ext cx="7542479" cy="184666"/>
          </a:xfrm>
          <a:prstGeom prst="rect">
            <a:avLst/>
          </a:prstGeom>
          <a:noFill/>
        </p:spPr>
        <p:txBody>
          <a:bodyPr wrap="square" lIns="0" tIns="0" rIns="0" bIns="0" rtlCol="0">
            <a:spAutoFit/>
          </a:bodyPr>
          <a:lstStyle>
            <a:defPPr>
              <a:defRPr lang="en-US"/>
            </a:defPPr>
            <a:lvl1pPr algn="ctr">
              <a:defRPr sz="1600" b="0">
                <a:latin typeface="+mj-lt"/>
                <a:cs typeface="Segoe UI Semibold" panose="020B0702040204020203" pitchFamily="34" charset="0"/>
              </a:defRPr>
            </a:lvl1pPr>
          </a:lstStyle>
          <a:p>
            <a:r>
              <a:rPr lang="en-US" sz="1200">
                <a:solidFill>
                  <a:schemeClr val="accent1"/>
                </a:solidFill>
              </a:rPr>
              <a:t>SQL Server on Azure Virtual Machines vs. SQL Server on AWS EC2 price-performance comparison</a:t>
            </a:r>
          </a:p>
        </p:txBody>
      </p:sp>
      <p:sp>
        <p:nvSpPr>
          <p:cNvPr id="30" name="Rectangle 29">
            <a:extLst>
              <a:ext uri="{FF2B5EF4-FFF2-40B4-BE49-F238E27FC236}">
                <a16:creationId xmlns:a16="http://schemas.microsoft.com/office/drawing/2014/main" id="{EA84898E-1D63-4F20-B47A-955A5D81425B}"/>
              </a:ext>
            </a:extLst>
          </p:cNvPr>
          <p:cNvSpPr/>
          <p:nvPr/>
        </p:nvSpPr>
        <p:spPr>
          <a:xfrm>
            <a:off x="593313" y="5220033"/>
            <a:ext cx="11038394" cy="723275"/>
          </a:xfrm>
          <a:prstGeom prst="rect">
            <a:avLst/>
          </a:prstGeom>
        </p:spPr>
        <p:txBody>
          <a:bodyPr wrap="square" lIns="0" tIns="0" rIns="0" bIns="0">
            <a:spAutoFit/>
          </a:bodyPr>
          <a:lstStyle/>
          <a:p>
            <a:pPr>
              <a:spcAft>
                <a:spcPts val="300"/>
              </a:spcAft>
            </a:pPr>
            <a:r>
              <a:rPr lang="en-US" sz="1400"/>
              <a:t>Data sets derived from industry-recognized TPC-E Benchmark™</a:t>
            </a:r>
          </a:p>
          <a:p>
            <a:pPr>
              <a:spcAft>
                <a:spcPts val="300"/>
              </a:spcAft>
            </a:pPr>
            <a:r>
              <a:rPr lang="en-US" sz="1400"/>
              <a:t>Simulated 400 concurrent users, unlimited pacing, 8 deg of parallelism, 5 test runs.</a:t>
            </a:r>
          </a:p>
          <a:p>
            <a:pPr>
              <a:spcAft>
                <a:spcPts val="300"/>
              </a:spcAft>
            </a:pPr>
            <a:r>
              <a:rPr lang="en-US" sz="1400"/>
              <a:t>Results above were for the latest AMD VM series on Azure and AWS.</a:t>
            </a:r>
          </a:p>
        </p:txBody>
      </p:sp>
      <p:sp>
        <p:nvSpPr>
          <p:cNvPr id="31" name="TextBox 30">
            <a:extLst>
              <a:ext uri="{FF2B5EF4-FFF2-40B4-BE49-F238E27FC236}">
                <a16:creationId xmlns:a16="http://schemas.microsoft.com/office/drawing/2014/main" id="{7005DEF2-4F5F-4399-A05E-F7EC914011C7}"/>
              </a:ext>
            </a:extLst>
          </p:cNvPr>
          <p:cNvSpPr txBox="1"/>
          <p:nvPr/>
        </p:nvSpPr>
        <p:spPr>
          <a:xfrm>
            <a:off x="416098" y="6177352"/>
            <a:ext cx="6450794" cy="153888"/>
          </a:xfrm>
          <a:prstGeom prst="rect">
            <a:avLst/>
          </a:prstGeom>
          <a:noFill/>
        </p:spPr>
        <p:txBody>
          <a:bodyPr wrap="square" lIns="0" tIns="0" rIns="0" bIns="0" rtlCol="0">
            <a:spAutoFit/>
          </a:bodyPr>
          <a:lstStyle/>
          <a:p>
            <a:endParaRPr lang="en-US" sz="1000">
              <a:gradFill>
                <a:gsLst>
                  <a:gs pos="2917">
                    <a:schemeClr val="tx1"/>
                  </a:gs>
                  <a:gs pos="30000">
                    <a:schemeClr val="tx1"/>
                  </a:gs>
                </a:gsLst>
                <a:lin ang="5400000" scaled="0"/>
              </a:gradFill>
            </a:endParaRPr>
          </a:p>
        </p:txBody>
      </p:sp>
      <p:sp>
        <p:nvSpPr>
          <p:cNvPr id="32" name="TextBox 31">
            <a:extLst>
              <a:ext uri="{FF2B5EF4-FFF2-40B4-BE49-F238E27FC236}">
                <a16:creationId xmlns:a16="http://schemas.microsoft.com/office/drawing/2014/main" id="{45882888-948A-41B0-8E3F-ACCA4B8008B5}"/>
              </a:ext>
            </a:extLst>
          </p:cNvPr>
          <p:cNvSpPr txBox="1"/>
          <p:nvPr/>
        </p:nvSpPr>
        <p:spPr>
          <a:xfrm>
            <a:off x="584200" y="6131495"/>
            <a:ext cx="11018520" cy="538609"/>
          </a:xfrm>
          <a:prstGeom prst="rect">
            <a:avLst/>
          </a:prstGeom>
          <a:noFill/>
        </p:spPr>
        <p:txBody>
          <a:bodyPr wrap="square" lIns="0" tIns="0" rIns="0" bIns="0" rtlCol="0">
            <a:spAutoFit/>
          </a:bodyPr>
          <a:lstStyle/>
          <a:p>
            <a:pPr>
              <a:spcAft>
                <a:spcPts val="600"/>
              </a:spcAft>
            </a:pPr>
            <a:r>
              <a:rPr lang="en-US" sz="600">
                <a:gradFill>
                  <a:gsLst>
                    <a:gs pos="2917">
                      <a:schemeClr val="tx1"/>
                    </a:gs>
                    <a:gs pos="30000">
                      <a:schemeClr val="tx1"/>
                    </a:gs>
                  </a:gsLst>
                  <a:lin ang="5400000" scaled="0"/>
                </a:gradFill>
              </a:rPr>
              <a:t>*See appendix for results from initial study</a:t>
            </a:r>
          </a:p>
          <a:p>
            <a:pPr>
              <a:spcAft>
                <a:spcPts val="600"/>
              </a:spcAft>
            </a:pPr>
            <a:r>
              <a:rPr lang="en-US" sz="600">
                <a:gradFill>
                  <a:gsLst>
                    <a:gs pos="2917">
                      <a:schemeClr val="tx1"/>
                    </a:gs>
                    <a:gs pos="30000">
                      <a:schemeClr val="tx1"/>
                    </a:gs>
                  </a:gsLst>
                  <a:lin ang="5400000" scaled="0"/>
                </a:gradFill>
              </a:rPr>
              <a:t>Price-performance claims based on data from a study commissioned by Microsoft and conducted by GigaOm in February 2020. The study compared price performance between SQL Server 2019 Enterprise Edition on Windows Server 2019 Datacenter edition in Azure E32as_v4 instance type with P30 Premium SSD Disks and the SQL Server 2019 Enterprise Edition on Windows Server 2019 Datacenter edition in AWS EC2 r5a.8xlarge instance type with General Purpose (gp2) volumes. Benchmark data is taken from a </a:t>
            </a:r>
            <a:r>
              <a:rPr lang="en-US" sz="600" err="1">
                <a:gradFill>
                  <a:gsLst>
                    <a:gs pos="2917">
                      <a:schemeClr val="tx1"/>
                    </a:gs>
                    <a:gs pos="30000">
                      <a:schemeClr val="tx1"/>
                    </a:gs>
                  </a:gsLst>
                  <a:lin ang="5400000" scaled="0"/>
                </a:gradFill>
              </a:rPr>
              <a:t>GigaOm</a:t>
            </a:r>
            <a:r>
              <a:rPr lang="en-US" sz="600">
                <a:gradFill>
                  <a:gsLst>
                    <a:gs pos="2917">
                      <a:schemeClr val="tx1"/>
                    </a:gs>
                    <a:gs pos="30000">
                      <a:schemeClr val="tx1"/>
                    </a:gs>
                  </a:gsLst>
                  <a:lin ang="5400000" scaled="0"/>
                </a:gradFill>
              </a:rPr>
              <a:t> Analytic Field Test derived from a recognized industry standard, TPC Benchmark™ E (TPC-E). The Field Test does not implement the full TPC-E benchmark and as such is not comparable to any published TPC-E benchmarks. Prices are based on publicly available US pricing in West US for SQL Server on Azure Virtual Machines and Northern California for AWS EC2 as of January 2020. The pricing incorporates three-year reservations for Azure and AWS compute pricing, and Azure Hybrid Benefit for SQL Server and Azure Hybrid Benefit for Windows Server and License Mobility for SQL Server in AWS, excluding Software Assurance costs. Actual results and prices may vary based on configuration and region.</a:t>
            </a:r>
          </a:p>
        </p:txBody>
      </p:sp>
    </p:spTree>
    <p:extLst>
      <p:ext uri="{BB962C8B-B14F-4D97-AF65-F5344CB8AC3E}">
        <p14:creationId xmlns:p14="http://schemas.microsoft.com/office/powerpoint/2010/main" val="2193136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3.xml><?xml version="1.0" encoding="utf-8"?>
<a:theme xmlns:a="http://schemas.openxmlformats.org/drawingml/2006/main" name="Microsoft Inspire Template 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4ce65f2-f4ee-4734-b023-07c740501d9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3FA498C683E94696A9F9E86390AA5F" ma:contentTypeVersion="5" ma:contentTypeDescription="Create a new document." ma:contentTypeScope="" ma:versionID="91abef37ac3c4a289a82c715eca548e5">
  <xsd:schema xmlns:xsd="http://www.w3.org/2001/XMLSchema" xmlns:xs="http://www.w3.org/2001/XMLSchema" xmlns:p="http://schemas.microsoft.com/office/2006/metadata/properties" xmlns:ns2="24ce65f2-f4ee-4734-b023-07c740501d91" targetNamespace="http://schemas.microsoft.com/office/2006/metadata/properties" ma:root="true" ma:fieldsID="93780468c6c271b3523095b5e6847ddd" ns2:_="">
    <xsd:import namespace="24ce65f2-f4ee-4734-b023-07c740501d9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ce65f2-f4ee-4734-b023-07c740501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DA2400-ACAE-4CB0-AB19-300598C34A0E}">
  <ds:schemaRefs>
    <ds:schemaRef ds:uri="http://schemas.microsoft.com/office/2006/metadata/properties"/>
    <ds:schemaRef ds:uri="http://www.w3.org/XML/1998/namespace"/>
    <ds:schemaRef ds:uri="http://purl.org/dc/dcmitype/"/>
    <ds:schemaRef ds:uri="http://schemas.microsoft.com/office/2006/documentManagement/types"/>
    <ds:schemaRef ds:uri="http://purl.org/dc/terms/"/>
    <ds:schemaRef ds:uri="http://schemas.openxmlformats.org/package/2006/metadata/core-properties"/>
    <ds:schemaRef ds:uri="200aa836-cadf-497d-b8b2-2058a8714b82"/>
    <ds:schemaRef ds:uri="http://purl.org/dc/elements/1.1/"/>
    <ds:schemaRef ds:uri="e7a98a53-9962-488a-b725-8745f36f406e"/>
    <ds:schemaRef ds:uri="http://schemas.microsoft.com/office/infopath/2007/PartnerControls"/>
  </ds:schemaRefs>
</ds:datastoreItem>
</file>

<file path=customXml/itemProps2.xml><?xml version="1.0" encoding="utf-8"?>
<ds:datastoreItem xmlns:ds="http://schemas.openxmlformats.org/officeDocument/2006/customXml" ds:itemID="{5C4A8A58-5871-4525-9AC1-AB8C1BDF7F65}">
  <ds:schemaRefs>
    <ds:schemaRef ds:uri="http://schemas.microsoft.com/sharepoint/v3/contenttype/forms"/>
  </ds:schemaRefs>
</ds:datastoreItem>
</file>

<file path=customXml/itemProps3.xml><?xml version="1.0" encoding="utf-8"?>
<ds:datastoreItem xmlns:ds="http://schemas.openxmlformats.org/officeDocument/2006/customXml" ds:itemID="{004FC39A-7824-4028-BA90-F4578B506C46}"/>
</file>

<file path=docProps/app.xml><?xml version="1.0" encoding="utf-8"?>
<Properties xmlns="http://schemas.openxmlformats.org/officeDocument/2006/extended-properties" xmlns:vt="http://schemas.openxmlformats.org/officeDocument/2006/docPropsVTypes">
  <TotalTime>0</TotalTime>
  <Words>3340</Words>
  <Application>Microsoft Office PowerPoint</Application>
  <PresentationFormat>Widescreen</PresentationFormat>
  <Paragraphs>191</Paragraphs>
  <Slides>16</Slides>
  <Notes>14</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16</vt:i4>
      </vt:variant>
    </vt:vector>
  </HeadingPairs>
  <TitlesOfParts>
    <vt:vector size="29" baseType="lpstr">
      <vt:lpstr>Arial</vt:lpstr>
      <vt:lpstr>Calibri</vt:lpstr>
      <vt:lpstr>Consolas</vt:lpstr>
      <vt:lpstr>Segoe UI</vt:lpstr>
      <vt:lpstr>Segoe UI Light</vt:lpstr>
      <vt:lpstr>Segoe UI Semibold</vt:lpstr>
      <vt:lpstr>Segoe UI Semilight</vt:lpstr>
      <vt:lpstr>Wingdings</vt:lpstr>
      <vt:lpstr>1_WHITE TEMPLATE</vt:lpstr>
      <vt:lpstr>1_FY18 Enterprise</vt:lpstr>
      <vt:lpstr>Microsoft Inspire Template Light</vt:lpstr>
      <vt:lpstr>2_WHITE TEMPLATE</vt:lpstr>
      <vt:lpstr>think-cell Slide</vt:lpstr>
      <vt:lpstr>SQL Server runs best on Azure</vt:lpstr>
      <vt:lpstr>Customer momentum</vt:lpstr>
      <vt:lpstr>Azure SQL</vt:lpstr>
      <vt:lpstr>Azure SQL is the best choice for SQL Server workloads</vt:lpstr>
      <vt:lpstr>Introducing the GigaOm performance studies</vt:lpstr>
      <vt:lpstr>Benchmarks show Azure SQL Database delivers up to 86% savings</vt:lpstr>
      <vt:lpstr>Benchmarks show Azure SQL Database delivers up to 86% savings</vt:lpstr>
      <vt:lpstr>Benchmarks show Azure SQL VMs deliver up to 84% savings</vt:lpstr>
      <vt:lpstr>Benchmarks show Azure SQL VMs deliver up to 84% savings</vt:lpstr>
      <vt:lpstr>Allscripts leveraged existing licensing to seamlessly migrate to the cloud with Azure Virtual Machines </vt:lpstr>
      <vt:lpstr>More reasons to pick Azure over AWS for  SQL Server workloads</vt:lpstr>
      <vt:lpstr>PowerPoint Presentation</vt:lpstr>
      <vt:lpstr>Benchmarks show Azure SQL VMs deliver up to 87% savings </vt:lpstr>
      <vt:lpstr>Benchmarks show Azure SQL VMs deliver up to 87% savings</vt:lpstr>
      <vt:lpstr>Benchmarks show Azure SQL VMs on Linux deliver up to 67% savings</vt:lpstr>
      <vt:lpstr>Benchmarks show Ultra Disk Azure SQL VMs deliver up to 32% savings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Best on Azure Customer Deck</dc:title>
  <dc:creator>Matthew Burrows</dc:creator>
  <cp:keywords/>
  <cp:lastModifiedBy>Gennady Kostinsky</cp:lastModifiedBy>
  <cp:revision>4</cp:revision>
  <cp:lastPrinted>2020-02-20T21:47:56Z</cp:lastPrinted>
  <dcterms:created xsi:type="dcterms:W3CDTF">2020-02-19T20:59:50Z</dcterms:created>
  <dcterms:modified xsi:type="dcterms:W3CDTF">2020-06-25T21:23:55Z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0x010100663FA498C683E94696A9F9E86390AA5F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2020-03-11T22:15:36.7144984Z</vt:lpwstr>
  </property>
  <property fmtid="{D5CDD505-2E9C-101B-9397-08002B2CF9AE}" pid="6" name="MSIP_Label_f42aa342-8706-4288-bd11-ebb85995028c_Name">
    <vt:lpwstr>General</vt:lpwstr>
  </property>
  <property fmtid="{D5CDD505-2E9C-101B-9397-08002B2CF9AE}" pid="7" name="MSIP_Label_f42aa342-8706-4288-bd11-ebb85995028c_ActionId">
    <vt:lpwstr>8ad4bc81-0a32-4594-b076-51ee50d3d2ab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_dlc_policyId">
    <vt:lpwstr>0x0101000E4CB7077FEE4FF7AE86D4A500EEC780030016C849C62B10EB41ACA8C7EEDEF40BB2006A83F15B98C1FD4E8D76F6993277120D|-2104630519</vt:lpwstr>
  </property>
  <property fmtid="{D5CDD505-2E9C-101B-9397-08002B2CF9AE}" pid="11" name="Confidentiality">
    <vt:lpwstr>14;#customer ready|8986c41d-21c5-4f8f-8a12-ea4625b46858</vt:lpwstr>
  </property>
  <property fmtid="{D5CDD505-2E9C-101B-9397-08002B2CF9AE}" pid="1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3" name="_dlc_DocIdItemGuid">
    <vt:lpwstr>52c5db0b-e13f-4365-a577-8ff74b4926af</vt:lpwstr>
  </property>
  <property fmtid="{D5CDD505-2E9C-101B-9397-08002B2CF9AE}" pid="14" name="TaxKeyword">
    <vt:lpwstr/>
  </property>
  <property fmtid="{D5CDD505-2E9C-101B-9397-08002B2CF9AE}" pid="15" name="Region">
    <vt:lpwstr/>
  </property>
  <property fmtid="{D5CDD505-2E9C-101B-9397-08002B2CF9AE}" pid="16" name="ItemType">
    <vt:lpwstr>307;#datasheets|ec2df6ce-afe9-4cc2-a697-6a4f5b12a848;#18;#analyst reports|518a1d33-b6b9-4470-b107-243217cb7a3c</vt:lpwstr>
  </property>
  <property fmtid="{D5CDD505-2E9C-101B-9397-08002B2CF9AE}" pid="17" name="Industries">
    <vt:lpwstr/>
  </property>
  <property fmtid="{D5CDD505-2E9C-101B-9397-08002B2CF9AE}" pid="18" name="Competitors">
    <vt:lpwstr/>
  </property>
  <property fmtid="{D5CDD505-2E9C-101B-9397-08002B2CF9AE}" pid="19" name="ExperienceContentType">
    <vt:lpwstr/>
  </property>
  <property fmtid="{D5CDD505-2E9C-101B-9397-08002B2CF9AE}" pid="20" name="SMSGDomain">
    <vt:lpwstr>1628;#Gear Up|5bd03d8b-c198-4367-bd72-be9dad12d703;#82;#SQL Server Domain|0c0f1824-39dc-4b26-8c74-eff4364b812b;#21;#Intelligent Cloud|adc2fe87-c79a-4ded-a449-3f86b954069d;#22;#Server and Tools Business|6783548d-8609-4f97-be4a-4ca2616905a6</vt:lpwstr>
  </property>
  <property fmtid="{D5CDD505-2E9C-101B-9397-08002B2CF9AE}" pid="21" name="BusinessArchitecture">
    <vt:lpwstr/>
  </property>
  <property fmtid="{D5CDD505-2E9C-101B-9397-08002B2CF9AE}" pid="22" name="Products">
    <vt:lpwstr>1966;#Azure infrastructure as a service|6e9df6d5-fa83-4f29-a050-a17d80fe5930;#73;#SQL Server|261ba873-f3ab-420e-96d6-e3004596a551</vt:lpwstr>
  </property>
  <property fmtid="{D5CDD505-2E9C-101B-9397-08002B2CF9AE}" pid="23" name="Topics">
    <vt:lpwstr/>
  </property>
  <property fmtid="{D5CDD505-2E9C-101B-9397-08002B2CF9AE}" pid="24" name="Groups">
    <vt:lpwstr/>
  </property>
  <property fmtid="{D5CDD505-2E9C-101B-9397-08002B2CF9AE}" pid="25" name="Languages">
    <vt:lpwstr/>
  </property>
  <property fmtid="{D5CDD505-2E9C-101B-9397-08002B2CF9AE}" pid="26" name="TechnicalLevel">
    <vt:lpwstr>3067;#200 (intermediate)|855c9113-a119-44e7-b3de-bccffe25ed46</vt:lpwstr>
  </property>
  <property fmtid="{D5CDD505-2E9C-101B-9397-08002B2CF9AE}" pid="27" name="SMSG Items">
    <vt:lpwstr>3091;#documents|e037ed84-7d8e-4cbb-9c8f-61e80301a44f</vt:lpwstr>
  </property>
  <property fmtid="{D5CDD505-2E9C-101B-9397-08002B2CF9AE}" pid="28" name="Audiences">
    <vt:lpwstr/>
  </property>
  <property fmtid="{D5CDD505-2E9C-101B-9397-08002B2CF9AE}" pid="29" name="Solution Areas">
    <vt:lpwstr>3478;#Data and AI|60d86926-9fc6-4873-ad19-e15bf82160d7</vt:lpwstr>
  </property>
  <property fmtid="{D5CDD505-2E9C-101B-9397-08002B2CF9AE}" pid="30" name="Roles">
    <vt:lpwstr/>
  </property>
  <property fmtid="{D5CDD505-2E9C-101B-9397-08002B2CF9AE}" pid="31" name="MSProfessions">
    <vt:lpwstr>3090;#Business Development ＆ Strategy|e15e035a-c407-4f56-adf2-716c26e5bbdb</vt:lpwstr>
  </property>
  <property fmtid="{D5CDD505-2E9C-101B-9397-08002B2CF9AE}" pid="32" name="EnterpriseDomainTags">
    <vt:lpwstr/>
  </property>
  <property fmtid="{D5CDD505-2E9C-101B-9397-08002B2CF9AE}" pid="33" name="ActivitiesAndPrograms">
    <vt:lpwstr/>
  </property>
  <property fmtid="{D5CDD505-2E9C-101B-9397-08002B2CF9AE}" pid="34" name="Partners">
    <vt:lpwstr/>
  </property>
  <property fmtid="{D5CDD505-2E9C-101B-9397-08002B2CF9AE}" pid="35" name="Segments">
    <vt:lpwstr/>
  </property>
  <property fmtid="{D5CDD505-2E9C-101B-9397-08002B2CF9AE}" pid="36" name="NewsType">
    <vt:lpwstr/>
  </property>
  <property fmtid="{D5CDD505-2E9C-101B-9397-08002B2CF9AE}" pid="37" name="MSProducts">
    <vt:lpwstr/>
  </property>
  <property fmtid="{D5CDD505-2E9C-101B-9397-08002B2CF9AE}" pid="38" name="l6f004f21209409da86a713c0f24627d">
    <vt:lpwstr/>
  </property>
  <property fmtid="{D5CDD505-2E9C-101B-9397-08002B2CF9AE}" pid="39" name="MSProductsTaxHTField0">
    <vt:lpwstr/>
  </property>
  <property fmtid="{D5CDD505-2E9C-101B-9397-08002B2CF9AE}" pid="40" name="e8080b0481964c759b2c36ae49591b31">
    <vt:lpwstr/>
  </property>
  <property fmtid="{D5CDD505-2E9C-101B-9397-08002B2CF9AE}" pid="41" name="ldac8aee9d1f469e8cd8c3f8d6a615f2">
    <vt:lpwstr/>
  </property>
  <property fmtid="{D5CDD505-2E9C-101B-9397-08002B2CF9AE}" pid="42" name="EmployeeRole">
    <vt:lpwstr/>
  </property>
  <property fmtid="{D5CDD505-2E9C-101B-9397-08002B2CF9AE}" pid="43" name="NewsTopic">
    <vt:lpwstr/>
  </property>
  <property fmtid="{D5CDD505-2E9C-101B-9397-08002B2CF9AE}" pid="44" name="NewsSource">
    <vt:lpwstr/>
  </property>
  <property fmtid="{D5CDD505-2E9C-101B-9397-08002B2CF9AE}" pid="45" name="SMSGTags">
    <vt:lpwstr/>
  </property>
  <property fmtid="{D5CDD505-2E9C-101B-9397-08002B2CF9AE}" pid="46" name="MSPhysicalGeography">
    <vt:lpwstr/>
  </property>
  <property fmtid="{D5CDD505-2E9C-101B-9397-08002B2CF9AE}" pid="47" name="j3562c58ee414e028925bc902cfc01a1">
    <vt:lpwstr/>
  </property>
  <property fmtid="{D5CDD505-2E9C-101B-9397-08002B2CF9AE}" pid="48" name="la4444b61d19467597d63190b69ac227">
    <vt:lpwstr/>
  </property>
  <property fmtid="{D5CDD505-2E9C-101B-9397-08002B2CF9AE}" pid="49" name="of67e5d4b76f4a9db8769983fda9cec0">
    <vt:lpwstr/>
  </property>
  <property fmtid="{D5CDD505-2E9C-101B-9397-08002B2CF9AE}" pid="50" name="_docset_NoMedatataSyncRequired">
    <vt:lpwstr>False</vt:lpwstr>
  </property>
</Properties>
</file>